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2" r:id="rId5"/>
    <p:sldId id="263" r:id="rId6"/>
    <p:sldId id="264" r:id="rId7"/>
    <p:sldId id="259" r:id="rId8"/>
    <p:sldId id="260" r:id="rId9"/>
    <p:sldId id="265" r:id="rId10"/>
    <p:sldId id="266" r:id="rId11"/>
    <p:sldId id="267" r:id="rId12"/>
    <p:sldId id="268" r:id="rId13"/>
    <p:sldId id="269" r:id="rId14"/>
    <p:sldId id="270"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4EE173-B2F0-4739-9CD8-20D36F627462}"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5AE0E-7CB8-4444-A0F3-D75BF39B27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09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EE173-B2F0-4739-9CD8-20D36F627462}"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29000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EE173-B2F0-4739-9CD8-20D36F627462}"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122364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EE173-B2F0-4739-9CD8-20D36F627462}"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217392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EE173-B2F0-4739-9CD8-20D36F627462}"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5AE0E-7CB8-4444-A0F3-D75BF39B27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99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4EE173-B2F0-4739-9CD8-20D36F627462}"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7244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EE173-B2F0-4739-9CD8-20D36F627462}"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306249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EE173-B2F0-4739-9CD8-20D36F627462}"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102771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4EE173-B2F0-4739-9CD8-20D36F627462}" type="datetimeFigureOut">
              <a:rPr lang="en-US" smtClean="0"/>
              <a:t>1/4/2022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428224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4EE173-B2F0-4739-9CD8-20D36F627462}" type="datetimeFigureOut">
              <a:rPr lang="en-US" smtClean="0"/>
              <a:t>1/4/2022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95AE0E-7CB8-4444-A0F3-D75BF39B2721}" type="slidenum">
              <a:rPr lang="en-US" smtClean="0"/>
              <a:t>‹#›</a:t>
            </a:fld>
            <a:endParaRPr lang="en-US"/>
          </a:p>
        </p:txBody>
      </p:sp>
    </p:spTree>
    <p:extLst>
      <p:ext uri="{BB962C8B-B14F-4D97-AF65-F5344CB8AC3E}">
        <p14:creationId xmlns:p14="http://schemas.microsoft.com/office/powerpoint/2010/main" val="90284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EE173-B2F0-4739-9CD8-20D36F627462}"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5AE0E-7CB8-4444-A0F3-D75BF39B2721}" type="slidenum">
              <a:rPr lang="en-US" smtClean="0"/>
              <a:t>‹#›</a:t>
            </a:fld>
            <a:endParaRPr lang="en-US"/>
          </a:p>
        </p:txBody>
      </p:sp>
    </p:spTree>
    <p:extLst>
      <p:ext uri="{BB962C8B-B14F-4D97-AF65-F5344CB8AC3E}">
        <p14:creationId xmlns:p14="http://schemas.microsoft.com/office/powerpoint/2010/main" val="408541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4EE173-B2F0-4739-9CD8-20D36F627462}" type="datetimeFigureOut">
              <a:rPr lang="en-US" smtClean="0"/>
              <a:t>1/4/2022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95AE0E-7CB8-4444-A0F3-D75BF39B272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4932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anada.ca/taxes-help" TargetMode="External"/><Relationship Id="rId2" Type="http://schemas.openxmlformats.org/officeDocument/2006/relationships/hyperlink" Target="http://www.canada.ca/netfile-softwar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nada.ca/en/revenue-agency/services/e-services/about-express-noa.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anada.ca/en/employment-social-development/services/sin.html" TargetMode="External"/><Relationship Id="rId2" Type="http://schemas.openxmlformats.org/officeDocument/2006/relationships/hyperlink" Target="https://www.canada.ca/en/employment-social-development/programs/sin/protect.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file:///C:\Users\margot.arnold\Desktop\2020%20SUPP%20LEARNING\5%20-%20FIN%20LITERACY%2020%20and%2030\SIEC%20--%20Modules%20Contract\Module%2014C%20TAXES%20--%20Personal%20Income%20Tax\Fillable%20Personal%20Tax%20Credits%20Return.pdf" TargetMode="External"/><Relationship Id="rId2" Type="http://schemas.openxmlformats.org/officeDocument/2006/relationships/hyperlink" Target="file:///C:\Users\margot.arnold\Desktop\2020%20SUPP%20LEARNING\5%20-%20FIN%20LITERACY%2020%20and%2030\SIEC%20--%20Modules%20Contract\Module%2014C%20TAXES%20--%20Personal%20Income%20Tax\Personal%20Tax%20Credits%20Return.pd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askmoney.ca/wp-content/uploads/How-Tax-Affects-Income-Answer-Key.pdf"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askmoney.ca/wp-content/uploads/How-Tax-Affects-Income-Answer-Key.pdf"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askmoney.ca/wp-content/uploads/How-Tax-Affects-Income-Answer-Key.pdf"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anada.ca/en/financial-consumer-agency/services/financial-toolkit/income-expenses-budget/income-expenses-budget-2/2.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372906"/>
            <a:ext cx="4307972" cy="1135162"/>
          </a:xfrm>
        </p:spPr>
        <p:txBody>
          <a:bodyPr>
            <a:normAutofit fontScale="90000"/>
          </a:bodyPr>
          <a:lstStyle/>
          <a:p>
            <a:r>
              <a:rPr lang="en-US" b="1" dirty="0"/>
              <a:t>TAX 101</a:t>
            </a:r>
          </a:p>
        </p:txBody>
      </p:sp>
      <p:sp>
        <p:nvSpPr>
          <p:cNvPr id="3" name="Subtitle 2"/>
          <p:cNvSpPr>
            <a:spLocks noGrp="1"/>
          </p:cNvSpPr>
          <p:nvPr>
            <p:ph type="subTitle" idx="1"/>
          </p:nvPr>
        </p:nvSpPr>
        <p:spPr>
          <a:xfrm>
            <a:off x="1100051" y="4455619"/>
            <a:ext cx="10058400" cy="1657798"/>
          </a:xfrm>
        </p:spPr>
        <p:txBody>
          <a:bodyPr>
            <a:normAutofit fontScale="92500" lnSpcReduction="20000"/>
          </a:bodyPr>
          <a:lstStyle/>
          <a:p>
            <a:pPr marL="342900" indent="-342900">
              <a:buFont typeface="Arial" panose="020B0604020202020204" pitchFamily="34" charset="0"/>
              <a:buChar char="•"/>
            </a:pPr>
            <a:r>
              <a:rPr lang="en-US" b="1" dirty="0"/>
              <a:t>SIN</a:t>
            </a:r>
          </a:p>
          <a:p>
            <a:pPr marL="342900" indent="-342900">
              <a:buFont typeface="Arial" panose="020B0604020202020204" pitchFamily="34" charset="0"/>
              <a:buChar char="•"/>
            </a:pPr>
            <a:r>
              <a:rPr lang="en-US" b="1" dirty="0"/>
              <a:t>TD1</a:t>
            </a:r>
          </a:p>
          <a:p>
            <a:pPr marL="342900" indent="-342900">
              <a:buFont typeface="Arial" panose="020B0604020202020204" pitchFamily="34" charset="0"/>
              <a:buChar char="•"/>
            </a:pPr>
            <a:r>
              <a:rPr lang="en-US" b="1" dirty="0"/>
              <a:t>Statement of Earnings</a:t>
            </a:r>
          </a:p>
          <a:p>
            <a:pPr marL="342900" indent="-342900">
              <a:buFont typeface="Arial" panose="020B0604020202020204" pitchFamily="34" charset="0"/>
              <a:buChar char="•"/>
            </a:pPr>
            <a:r>
              <a:rPr lang="en-US" b="1" dirty="0"/>
              <a:t>Personal Budget</a:t>
            </a:r>
          </a:p>
        </p:txBody>
      </p:sp>
      <p:pic>
        <p:nvPicPr>
          <p:cNvPr id="4" name="Picture 3" descr="westerchester county land recor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089" y="173702"/>
            <a:ext cx="2738029" cy="4102206"/>
          </a:xfrm>
          <a:prstGeom prst="rect">
            <a:avLst/>
          </a:prstGeom>
        </p:spPr>
      </p:pic>
    </p:spTree>
    <p:extLst>
      <p:ext uri="{BB962C8B-B14F-4D97-AF65-F5344CB8AC3E}">
        <p14:creationId xmlns:p14="http://schemas.microsoft.com/office/powerpoint/2010/main" val="68781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Doing your Taxes:</a:t>
            </a:r>
          </a:p>
        </p:txBody>
      </p:sp>
      <p:sp>
        <p:nvSpPr>
          <p:cNvPr id="3" name="Content Placeholder 2"/>
          <p:cNvSpPr>
            <a:spLocks noGrp="1"/>
          </p:cNvSpPr>
          <p:nvPr>
            <p:ph idx="1"/>
          </p:nvPr>
        </p:nvSpPr>
        <p:spPr>
          <a:xfrm>
            <a:off x="1097280" y="1845734"/>
            <a:ext cx="10058400" cy="4398312"/>
          </a:xfrm>
        </p:spPr>
        <p:txBody>
          <a:bodyPr>
            <a:normAutofit fontScale="92500" lnSpcReduction="20000"/>
          </a:bodyPr>
          <a:lstStyle/>
          <a:p>
            <a:pPr marL="457200" indent="-457200">
              <a:buFont typeface="+mj-lt"/>
              <a:buAutoNum type="arabicPeriod"/>
            </a:pPr>
            <a:r>
              <a:rPr lang="en-US" dirty="0"/>
              <a:t>Research ways to file your tax return</a:t>
            </a:r>
          </a:p>
          <a:p>
            <a:pPr marL="749808" lvl="1" indent="-457200">
              <a:buFont typeface="+mj-lt"/>
              <a:buAutoNum type="arabicPeriod"/>
            </a:pPr>
            <a:r>
              <a:rPr lang="en-US" dirty="0"/>
              <a:t>Use electronic software – check here – </a:t>
            </a:r>
            <a:r>
              <a:rPr lang="en-US" dirty="0">
                <a:hlinkClick r:id="rId2"/>
              </a:rPr>
              <a:t>www.Canada.ca/netfile-software</a:t>
            </a:r>
            <a:r>
              <a:rPr lang="en-US" dirty="0"/>
              <a:t>  </a:t>
            </a:r>
          </a:p>
          <a:p>
            <a:pPr marL="749808" lvl="1" indent="-457200">
              <a:buFont typeface="+mj-lt"/>
              <a:buAutoNum type="arabicPeriod"/>
            </a:pPr>
            <a:r>
              <a:rPr lang="en-US" dirty="0"/>
              <a:t>On paper – Canada.ca/taxes-general-package or call CRA at 1-855-330-3305</a:t>
            </a:r>
          </a:p>
          <a:p>
            <a:pPr marL="749808" lvl="1" indent="-457200">
              <a:buFont typeface="+mj-lt"/>
              <a:buAutoNum type="arabicPeriod"/>
            </a:pPr>
            <a:r>
              <a:rPr lang="en-US" dirty="0"/>
              <a:t>By phone with File my Return</a:t>
            </a:r>
          </a:p>
          <a:p>
            <a:pPr marL="749808" lvl="1" indent="-457200">
              <a:buFont typeface="+mj-lt"/>
              <a:buAutoNum type="arabicPeriod"/>
            </a:pPr>
            <a:r>
              <a:rPr lang="en-US" dirty="0"/>
              <a:t>The Community Volunteer Income Tax Program </a:t>
            </a:r>
            <a:r>
              <a:rPr lang="en-US" dirty="0">
                <a:hlinkClick r:id="rId3"/>
              </a:rPr>
              <a:t>www.Canada.ca/taxes-help</a:t>
            </a:r>
            <a:r>
              <a:rPr lang="en-US" dirty="0"/>
              <a:t> </a:t>
            </a:r>
          </a:p>
          <a:p>
            <a:pPr marL="457200" indent="-457200">
              <a:buFont typeface="+mj-lt"/>
              <a:buAutoNum type="arabicPeriod"/>
            </a:pPr>
            <a:r>
              <a:rPr lang="en-US" dirty="0"/>
              <a:t>Complete your tax return</a:t>
            </a:r>
          </a:p>
          <a:p>
            <a:pPr marL="457200" indent="-457200">
              <a:buFont typeface="+mj-lt"/>
              <a:buAutoNum type="arabicPeriod"/>
            </a:pPr>
            <a:r>
              <a:rPr lang="en-US" dirty="0"/>
              <a:t>Send/Submit your tax return</a:t>
            </a:r>
          </a:p>
          <a:p>
            <a:pPr marL="292608" lvl="1" indent="0">
              <a:buNone/>
            </a:pPr>
            <a:endParaRPr lang="en-US" dirty="0"/>
          </a:p>
          <a:p>
            <a:pPr marL="0" indent="0">
              <a:buNone/>
            </a:pPr>
            <a:r>
              <a:rPr lang="en-US" dirty="0"/>
              <a:t>By software (electronically)</a:t>
            </a:r>
          </a:p>
          <a:p>
            <a:pPr marL="0" indent="0">
              <a:buNone/>
            </a:pPr>
            <a:r>
              <a:rPr lang="en-US" dirty="0"/>
              <a:t>If you selected a NETFILE certified software, it will communicate directly with the NETFILE application servers and transmit all required information on your behalf directly</a:t>
            </a:r>
          </a:p>
          <a:p>
            <a:pPr marL="0" indent="0">
              <a:buNone/>
            </a:pPr>
            <a:r>
              <a:rPr lang="en-US" dirty="0"/>
              <a:t>By paper:  Mail your completed income tax package to your tax </a:t>
            </a:r>
            <a:r>
              <a:rPr lang="en-US" dirty="0" err="1"/>
              <a:t>centre</a:t>
            </a:r>
            <a:r>
              <a:rPr lang="en-US" dirty="0"/>
              <a:t>.</a:t>
            </a:r>
          </a:p>
          <a:p>
            <a:pPr marL="0" indent="0">
              <a:buNone/>
            </a:pPr>
            <a:r>
              <a:rPr lang="en-US" dirty="0"/>
              <a:t>By phone:  Follow the instructions in the invitation letter for File my Return that you received from the CRA.</a:t>
            </a:r>
          </a:p>
        </p:txBody>
      </p:sp>
      <p:pic>
        <p:nvPicPr>
          <p:cNvPr id="6" name="Picture 5"/>
          <p:cNvPicPr>
            <a:picLocks noChangeAspect="1"/>
          </p:cNvPicPr>
          <p:nvPr/>
        </p:nvPicPr>
        <p:blipFill>
          <a:blip r:embed="rId4"/>
          <a:stretch>
            <a:fillRect/>
          </a:stretch>
        </p:blipFill>
        <p:spPr>
          <a:xfrm>
            <a:off x="6536055" y="621456"/>
            <a:ext cx="4619625" cy="781050"/>
          </a:xfrm>
          <a:prstGeom prst="rect">
            <a:avLst/>
          </a:prstGeom>
        </p:spPr>
      </p:pic>
    </p:spTree>
    <p:extLst>
      <p:ext uri="{BB962C8B-B14F-4D97-AF65-F5344CB8AC3E}">
        <p14:creationId xmlns:p14="http://schemas.microsoft.com/office/powerpoint/2010/main" val="253753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Doing your Taxes:</a:t>
            </a:r>
          </a:p>
        </p:txBody>
      </p:sp>
      <p:sp>
        <p:nvSpPr>
          <p:cNvPr id="3" name="Content Placeholder 2"/>
          <p:cNvSpPr>
            <a:spLocks noGrp="1"/>
          </p:cNvSpPr>
          <p:nvPr>
            <p:ph idx="1"/>
          </p:nvPr>
        </p:nvSpPr>
        <p:spPr>
          <a:xfrm>
            <a:off x="1097280" y="1845734"/>
            <a:ext cx="10058400" cy="4398312"/>
          </a:xfrm>
        </p:spPr>
        <p:txBody>
          <a:bodyPr>
            <a:normAutofit lnSpcReduction="10000"/>
          </a:bodyPr>
          <a:lstStyle/>
          <a:p>
            <a:r>
              <a:rPr lang="en-US" dirty="0"/>
              <a:t>If you file online and are registered for online mail, you could get your notice of assessment (NOA) shortly after you file your tax return using the </a:t>
            </a:r>
            <a:r>
              <a:rPr lang="en-US" u="sng" dirty="0">
                <a:hlinkClick r:id="rId2"/>
              </a:rPr>
              <a:t>Express NOA</a:t>
            </a:r>
            <a:r>
              <a:rPr lang="en-US" dirty="0"/>
              <a:t> service.</a:t>
            </a:r>
          </a:p>
          <a:p>
            <a:endParaRPr lang="en-US" dirty="0"/>
          </a:p>
          <a:p>
            <a:pPr marL="0" indent="0">
              <a:buNone/>
            </a:pPr>
            <a:r>
              <a:rPr lang="en-US" dirty="0"/>
              <a:t>If you file your tax return online and choose direct deposit, you could receive your refund in as little as eight business days.  If you send in a paper tax return, it generally takes eight weeks before the CRA issues your notice of assessment and any refund.</a:t>
            </a:r>
          </a:p>
          <a:p>
            <a:pPr marL="0" indent="0">
              <a:buNone/>
            </a:pPr>
            <a:endParaRPr lang="en-US" dirty="0"/>
          </a:p>
          <a:p>
            <a:pPr marL="0" indent="0">
              <a:buNone/>
            </a:pPr>
            <a:r>
              <a:rPr lang="en-US" dirty="0"/>
              <a:t>If taxes owed, you must pay by September 30</a:t>
            </a:r>
            <a:r>
              <a:rPr lang="en-US" baseline="30000" dirty="0"/>
              <a:t>th</a:t>
            </a:r>
            <a:r>
              <a:rPr lang="en-US" dirty="0"/>
              <a:t> of the current year.  If you cannot pay the balance you owe in full, you can make a payment arrangement with the CRA.  </a:t>
            </a:r>
          </a:p>
          <a:p>
            <a:pPr marL="0" indent="0">
              <a:buNone/>
            </a:pPr>
            <a:r>
              <a:rPr lang="en-US" dirty="0"/>
              <a:t>The CRA can grant </a:t>
            </a:r>
            <a:r>
              <a:rPr lang="en-US" b="1" u="sng" dirty="0"/>
              <a:t>relief from penalty or interest</a:t>
            </a:r>
            <a:r>
              <a:rPr lang="en-US" b="1" dirty="0"/>
              <a:t> in certain circumstances.</a:t>
            </a:r>
          </a:p>
          <a:p>
            <a:pPr marL="0" indent="0">
              <a:buNone/>
            </a:pPr>
            <a:r>
              <a:rPr lang="en-US" dirty="0"/>
              <a:t>If you forgot to include information or made a mistake on your tax return, wait until you get your Notice of Assessment from the CRA, then you can change your return.</a:t>
            </a:r>
          </a:p>
          <a:p>
            <a:pPr marL="0" indent="0">
              <a:buNone/>
            </a:pPr>
            <a:endParaRPr lang="en-US" dirty="0"/>
          </a:p>
        </p:txBody>
      </p:sp>
      <p:pic>
        <p:nvPicPr>
          <p:cNvPr id="8" name="Picture 7"/>
          <p:cNvPicPr>
            <a:picLocks noChangeAspect="1"/>
          </p:cNvPicPr>
          <p:nvPr/>
        </p:nvPicPr>
        <p:blipFill>
          <a:blip r:embed="rId3"/>
          <a:stretch>
            <a:fillRect/>
          </a:stretch>
        </p:blipFill>
        <p:spPr>
          <a:xfrm>
            <a:off x="6536055" y="619972"/>
            <a:ext cx="4619625" cy="781050"/>
          </a:xfrm>
          <a:prstGeom prst="rect">
            <a:avLst/>
          </a:prstGeom>
        </p:spPr>
      </p:pic>
    </p:spTree>
    <p:extLst>
      <p:ext uri="{BB962C8B-B14F-4D97-AF65-F5344CB8AC3E}">
        <p14:creationId xmlns:p14="http://schemas.microsoft.com/office/powerpoint/2010/main" val="190403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Taxpayer Bill of Rights:</a:t>
            </a:r>
          </a:p>
        </p:txBody>
      </p:sp>
      <p:pic>
        <p:nvPicPr>
          <p:cNvPr id="6" name="Content Placeholder 5"/>
          <p:cNvPicPr>
            <a:picLocks noGrp="1" noChangeAspect="1"/>
          </p:cNvPicPr>
          <p:nvPr>
            <p:ph idx="1"/>
          </p:nvPr>
        </p:nvPicPr>
        <p:blipFill>
          <a:blip r:embed="rId2"/>
          <a:stretch>
            <a:fillRect/>
          </a:stretch>
        </p:blipFill>
        <p:spPr>
          <a:xfrm>
            <a:off x="130629" y="1906226"/>
            <a:ext cx="2176799" cy="3932872"/>
          </a:xfrm>
          <a:prstGeom prst="rect">
            <a:avLst/>
          </a:prstGeom>
        </p:spPr>
      </p:pic>
      <p:pic>
        <p:nvPicPr>
          <p:cNvPr id="9" name="Picture 8"/>
          <p:cNvPicPr>
            <a:picLocks noChangeAspect="1"/>
          </p:cNvPicPr>
          <p:nvPr/>
        </p:nvPicPr>
        <p:blipFill>
          <a:blip r:embed="rId3"/>
          <a:stretch>
            <a:fillRect/>
          </a:stretch>
        </p:blipFill>
        <p:spPr>
          <a:xfrm>
            <a:off x="2562666" y="2003038"/>
            <a:ext cx="4743104" cy="3816804"/>
          </a:xfrm>
          <a:prstGeom prst="rect">
            <a:avLst/>
          </a:prstGeom>
        </p:spPr>
      </p:pic>
      <p:pic>
        <p:nvPicPr>
          <p:cNvPr id="10" name="Picture 9"/>
          <p:cNvPicPr>
            <a:picLocks noChangeAspect="1"/>
          </p:cNvPicPr>
          <p:nvPr/>
        </p:nvPicPr>
        <p:blipFill>
          <a:blip r:embed="rId4"/>
          <a:stretch>
            <a:fillRect/>
          </a:stretch>
        </p:blipFill>
        <p:spPr>
          <a:xfrm>
            <a:off x="7129934" y="2101350"/>
            <a:ext cx="4915500" cy="3358925"/>
          </a:xfrm>
          <a:prstGeom prst="rect">
            <a:avLst/>
          </a:prstGeom>
        </p:spPr>
      </p:pic>
    </p:spTree>
    <p:extLst>
      <p:ext uri="{BB962C8B-B14F-4D97-AF65-F5344CB8AC3E}">
        <p14:creationId xmlns:p14="http://schemas.microsoft.com/office/powerpoint/2010/main" val="268211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Commitment to Small Business:</a:t>
            </a:r>
          </a:p>
        </p:txBody>
      </p:sp>
      <p:pic>
        <p:nvPicPr>
          <p:cNvPr id="4" name="Picture 3"/>
          <p:cNvPicPr>
            <a:picLocks noChangeAspect="1"/>
          </p:cNvPicPr>
          <p:nvPr/>
        </p:nvPicPr>
        <p:blipFill>
          <a:blip r:embed="rId2"/>
          <a:stretch>
            <a:fillRect/>
          </a:stretch>
        </p:blipFill>
        <p:spPr>
          <a:xfrm>
            <a:off x="999308" y="1928948"/>
            <a:ext cx="10254343" cy="4254914"/>
          </a:xfrm>
          <a:prstGeom prst="rect">
            <a:avLst/>
          </a:prstGeom>
        </p:spPr>
      </p:pic>
    </p:spTree>
    <p:extLst>
      <p:ext uri="{BB962C8B-B14F-4D97-AF65-F5344CB8AC3E}">
        <p14:creationId xmlns:p14="http://schemas.microsoft.com/office/powerpoint/2010/main" val="357398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Canada Revenue Agency is committed to:</a:t>
            </a:r>
          </a:p>
        </p:txBody>
      </p:sp>
      <p:sp>
        <p:nvSpPr>
          <p:cNvPr id="3" name="Rectangle 2"/>
          <p:cNvSpPr/>
          <p:nvPr/>
        </p:nvSpPr>
        <p:spPr>
          <a:xfrm>
            <a:off x="1097279" y="1997839"/>
            <a:ext cx="10776857" cy="3046988"/>
          </a:xfrm>
          <a:prstGeom prst="rect">
            <a:avLst/>
          </a:prstGeom>
        </p:spPr>
        <p:txBody>
          <a:bodyPr wrap="square">
            <a:spAutoFit/>
          </a:bodyPr>
          <a:lstStyle/>
          <a:p>
            <a:pPr marL="342900" indent="-342900">
              <a:buFont typeface="+mj-lt"/>
              <a:buAutoNum type="arabicPeriod"/>
            </a:pPr>
            <a:r>
              <a:rPr lang="en-US" sz="2400" dirty="0">
                <a:solidFill>
                  <a:srgbClr val="333333"/>
                </a:solidFill>
                <a:latin typeface="Noto Sans"/>
              </a:rPr>
              <a:t>Administering the tax system in a way that minimizes the costs of compliance for small businesses</a:t>
            </a:r>
          </a:p>
          <a:p>
            <a:pPr marL="342900" indent="-342900">
              <a:buFont typeface="+mj-lt"/>
              <a:buAutoNum type="arabicPeriod"/>
            </a:pPr>
            <a:r>
              <a:rPr lang="en-US" sz="2400" dirty="0">
                <a:solidFill>
                  <a:srgbClr val="333333"/>
                </a:solidFill>
                <a:latin typeface="Noto Sans"/>
              </a:rPr>
              <a:t>Working with all governments to streamline service, minimize cost, and reduce the compliance burden</a:t>
            </a:r>
          </a:p>
          <a:p>
            <a:pPr marL="342900" indent="-342900">
              <a:buFont typeface="+mj-lt"/>
              <a:buAutoNum type="arabicPeriod"/>
            </a:pPr>
            <a:r>
              <a:rPr lang="en-US" sz="2400" dirty="0">
                <a:solidFill>
                  <a:srgbClr val="333333"/>
                </a:solidFill>
                <a:latin typeface="Noto Sans"/>
              </a:rPr>
              <a:t>Providing service offerings that meet the needs of small businesses</a:t>
            </a:r>
          </a:p>
          <a:p>
            <a:pPr marL="342900" indent="-342900">
              <a:buFont typeface="+mj-lt"/>
              <a:buAutoNum type="arabicPeriod"/>
            </a:pPr>
            <a:r>
              <a:rPr lang="en-US" sz="2400" dirty="0">
                <a:solidFill>
                  <a:srgbClr val="333333"/>
                </a:solidFill>
                <a:latin typeface="Noto Sans"/>
              </a:rPr>
              <a:t>Conducting outreach activities that help small businesses comply with the legislation we administer</a:t>
            </a:r>
          </a:p>
          <a:p>
            <a:pPr marL="342900" indent="-342900">
              <a:buFont typeface="+mj-lt"/>
              <a:buAutoNum type="arabicPeriod"/>
            </a:pPr>
            <a:r>
              <a:rPr lang="en-US" sz="2400" dirty="0">
                <a:solidFill>
                  <a:srgbClr val="333333"/>
                </a:solidFill>
                <a:latin typeface="Noto Sans"/>
              </a:rPr>
              <a:t>Explaining how we conduct our business with small businesses</a:t>
            </a:r>
            <a:endParaRPr lang="en-US" sz="2400" b="0" i="0" dirty="0">
              <a:solidFill>
                <a:srgbClr val="333333"/>
              </a:solidFill>
              <a:effectLst/>
              <a:latin typeface="Noto Sans"/>
            </a:endParaRPr>
          </a:p>
        </p:txBody>
      </p:sp>
    </p:spTree>
    <p:extLst>
      <p:ext uri="{BB962C8B-B14F-4D97-AF65-F5344CB8AC3E}">
        <p14:creationId xmlns:p14="http://schemas.microsoft.com/office/powerpoint/2010/main" val="81998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Budget:</a:t>
            </a:r>
          </a:p>
        </p:txBody>
      </p:sp>
      <p:sp>
        <p:nvSpPr>
          <p:cNvPr id="3" name="Content Placeholder 2"/>
          <p:cNvSpPr>
            <a:spLocks noGrp="1"/>
          </p:cNvSpPr>
          <p:nvPr>
            <p:ph idx="1"/>
          </p:nvPr>
        </p:nvSpPr>
        <p:spPr/>
        <p:txBody>
          <a:bodyPr>
            <a:normAutofit fontScale="77500" lnSpcReduction="20000"/>
          </a:bodyPr>
          <a:lstStyle/>
          <a:p>
            <a:r>
              <a:rPr lang="en-US" b="1" dirty="0"/>
              <a:t>Creating a budget will:</a:t>
            </a:r>
          </a:p>
          <a:p>
            <a:pPr>
              <a:buFont typeface="Wingdings" panose="05000000000000000000" pitchFamily="2" charset="2"/>
              <a:buChar char="v"/>
            </a:pPr>
            <a:r>
              <a:rPr lang="en-US" dirty="0"/>
              <a:t>let you know how much money you actually have to spend</a:t>
            </a:r>
          </a:p>
          <a:p>
            <a:pPr>
              <a:buFont typeface="Wingdings" panose="05000000000000000000" pitchFamily="2" charset="2"/>
              <a:buChar char="v"/>
            </a:pPr>
            <a:r>
              <a:rPr lang="en-US" dirty="0"/>
              <a:t>help you to plan where your money goes</a:t>
            </a:r>
          </a:p>
          <a:p>
            <a:pPr>
              <a:buFont typeface="Wingdings" panose="05000000000000000000" pitchFamily="2" charset="2"/>
              <a:buChar char="v"/>
            </a:pPr>
            <a:r>
              <a:rPr lang="en-US" dirty="0"/>
              <a:t>help you to stay out of debt</a:t>
            </a:r>
          </a:p>
          <a:p>
            <a:pPr>
              <a:buFont typeface="Wingdings" panose="05000000000000000000" pitchFamily="2" charset="2"/>
              <a:buChar char="v"/>
            </a:pPr>
            <a:r>
              <a:rPr lang="en-US" dirty="0"/>
              <a:t>ensure you have money for the things that are important to you</a:t>
            </a:r>
          </a:p>
          <a:p>
            <a:pPr>
              <a:buFont typeface="Wingdings" panose="05000000000000000000" pitchFamily="2" charset="2"/>
              <a:buChar char="v"/>
            </a:pPr>
            <a:r>
              <a:rPr lang="en-US" dirty="0"/>
              <a:t>help you put aside funds to start a savings plan</a:t>
            </a:r>
          </a:p>
          <a:p>
            <a:pPr marL="0" indent="0">
              <a:buNone/>
            </a:pPr>
            <a:r>
              <a:rPr lang="en-US" b="1" u="sng" dirty="0"/>
              <a:t>Activity:</a:t>
            </a:r>
            <a:r>
              <a:rPr lang="en-US" dirty="0"/>
              <a:t>  </a:t>
            </a:r>
            <a:r>
              <a:rPr lang="en-US" i="1" dirty="0"/>
              <a:t>Go online and search for a sample budget.</a:t>
            </a:r>
          </a:p>
          <a:p>
            <a:r>
              <a:rPr lang="en-US" dirty="0"/>
              <a:t>Using the sample budget, complete a monthly budget for yourself.</a:t>
            </a:r>
          </a:p>
          <a:p>
            <a:pPr>
              <a:buFont typeface="Wingdings" panose="05000000000000000000" pitchFamily="2" charset="2"/>
              <a:buChar char="v"/>
            </a:pPr>
            <a:r>
              <a:rPr lang="en-US" dirty="0"/>
              <a:t>they list where their money comes from (for example, parents, employers, odd jobs)</a:t>
            </a:r>
          </a:p>
          <a:p>
            <a:pPr>
              <a:buFont typeface="Wingdings" panose="05000000000000000000" pitchFamily="2" charset="2"/>
              <a:buChar char="v"/>
            </a:pPr>
            <a:r>
              <a:rPr lang="en-US" dirty="0"/>
              <a:t>they list where they spend their money (for example, movies, clothes, food, leisure activities, savings)</a:t>
            </a:r>
          </a:p>
          <a:p>
            <a:r>
              <a:rPr lang="en-US" b="1" u="sng" dirty="0"/>
              <a:t>Discussion</a:t>
            </a:r>
            <a:r>
              <a:rPr lang="en-US" dirty="0"/>
              <a:t>:  Reflect on your own spending habits and consider whether you will do anything differently in the future.</a:t>
            </a:r>
          </a:p>
          <a:p>
            <a:pPr marL="0" indent="0">
              <a:buNone/>
            </a:pPr>
            <a:endParaRPr lang="en-US" dirty="0"/>
          </a:p>
          <a:p>
            <a:endParaRPr lang="en-US" b="1" dirty="0"/>
          </a:p>
        </p:txBody>
      </p:sp>
      <p:pic>
        <p:nvPicPr>
          <p:cNvPr id="4" name="Picture 3" descr="Budget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091" y="286603"/>
            <a:ext cx="4563291" cy="3992880"/>
          </a:xfrm>
          <a:prstGeom prst="rect">
            <a:avLst/>
          </a:prstGeom>
        </p:spPr>
      </p:pic>
    </p:spTree>
    <p:extLst>
      <p:ext uri="{BB962C8B-B14F-4D97-AF65-F5344CB8AC3E}">
        <p14:creationId xmlns:p14="http://schemas.microsoft.com/office/powerpoint/2010/main" val="304494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0677"/>
          </a:xfrm>
        </p:spPr>
        <p:txBody>
          <a:bodyPr/>
          <a:lstStyle/>
          <a:p>
            <a:r>
              <a:rPr lang="en-US" b="1" dirty="0"/>
              <a:t>Get a SIN…</a:t>
            </a:r>
          </a:p>
        </p:txBody>
      </p:sp>
      <p:sp>
        <p:nvSpPr>
          <p:cNvPr id="3" name="Content Placeholder 2"/>
          <p:cNvSpPr>
            <a:spLocks noGrp="1"/>
          </p:cNvSpPr>
          <p:nvPr>
            <p:ph idx="1"/>
          </p:nvPr>
        </p:nvSpPr>
        <p:spPr/>
        <p:txBody>
          <a:bodyPr>
            <a:normAutofit fontScale="92500" lnSpcReduction="10000"/>
          </a:bodyPr>
          <a:lstStyle/>
          <a:p>
            <a:r>
              <a:rPr lang="en-US" b="1" dirty="0"/>
              <a:t>Question:  </a:t>
            </a:r>
            <a:r>
              <a:rPr lang="en-US" dirty="0"/>
              <a:t>What is a SIN?</a:t>
            </a:r>
          </a:p>
          <a:p>
            <a:r>
              <a:rPr lang="en-US" dirty="0"/>
              <a:t>You must apply for a SIN to work in Canada or have access to government programs and benefits. </a:t>
            </a:r>
          </a:p>
          <a:p>
            <a:r>
              <a:rPr lang="en-US" dirty="0"/>
              <a:t>When you start a new job you must provide your SIN (social insurance number) to your employer.</a:t>
            </a:r>
          </a:p>
          <a:p>
            <a:r>
              <a:rPr lang="en-US" b="1" u="sng" dirty="0"/>
              <a:t>Overview:</a:t>
            </a:r>
          </a:p>
          <a:p>
            <a:r>
              <a:rPr lang="en-US" dirty="0"/>
              <a:t>The Social Insurance Number (SIN) is a 9 digit number that you need to work in Canada or to have access to government programs and benefits.</a:t>
            </a:r>
          </a:p>
          <a:p>
            <a:r>
              <a:rPr lang="en-US" dirty="0"/>
              <a:t>A SIN is issued to one person only and it cannot legally be used by anyone else. You are responsible for </a:t>
            </a:r>
            <a:r>
              <a:rPr lang="en-US" u="sng" dirty="0">
                <a:hlinkClick r:id="rId2"/>
              </a:rPr>
              <a:t>protecting your SIN</a:t>
            </a:r>
            <a:r>
              <a:rPr lang="en-US" dirty="0"/>
              <a:t>. Store any document containing your SIN and personal information in a safe place—do not keep your SIN with you.</a:t>
            </a:r>
          </a:p>
          <a:p>
            <a:r>
              <a:rPr lang="en-US" b="1" u="sng" dirty="0"/>
              <a:t>Activity:</a:t>
            </a:r>
            <a:r>
              <a:rPr lang="en-US" dirty="0"/>
              <a:t>  Prepare a presentation on protecting your Social Insurance Number.</a:t>
            </a:r>
          </a:p>
          <a:p>
            <a:r>
              <a:rPr lang="en-US" dirty="0">
                <a:hlinkClick r:id="rId3"/>
              </a:rPr>
              <a:t>https://www.canada.ca/en/employment-social-development/services/sin.html</a:t>
            </a:r>
            <a:endParaRPr lang="en-US" b="1" u="sng" dirty="0"/>
          </a:p>
          <a:p>
            <a:endParaRPr lang="en-US" b="1" u="sng" dirty="0"/>
          </a:p>
        </p:txBody>
      </p:sp>
      <p:pic>
        <p:nvPicPr>
          <p:cNvPr id="4" name="Picture 3"/>
          <p:cNvPicPr>
            <a:picLocks noChangeAspect="1"/>
          </p:cNvPicPr>
          <p:nvPr/>
        </p:nvPicPr>
        <p:blipFill>
          <a:blip r:embed="rId4"/>
          <a:stretch>
            <a:fillRect/>
          </a:stretch>
        </p:blipFill>
        <p:spPr>
          <a:xfrm>
            <a:off x="5066347" y="316230"/>
            <a:ext cx="4619625" cy="781050"/>
          </a:xfrm>
          <a:prstGeom prst="rect">
            <a:avLst/>
          </a:prstGeom>
        </p:spPr>
      </p:pic>
    </p:spTree>
    <p:extLst>
      <p:ext uri="{BB962C8B-B14F-4D97-AF65-F5344CB8AC3E}">
        <p14:creationId xmlns:p14="http://schemas.microsoft.com/office/powerpoint/2010/main" val="170522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Form TD1:</a:t>
            </a:r>
          </a:p>
        </p:txBody>
      </p:sp>
      <p:sp>
        <p:nvSpPr>
          <p:cNvPr id="3" name="Content Placeholder 2"/>
          <p:cNvSpPr>
            <a:spLocks noGrp="1"/>
          </p:cNvSpPr>
          <p:nvPr>
            <p:ph idx="1"/>
          </p:nvPr>
        </p:nvSpPr>
        <p:spPr/>
        <p:txBody>
          <a:bodyPr/>
          <a:lstStyle/>
          <a:p>
            <a:endParaRPr lang="en-US" b="1" dirty="0"/>
          </a:p>
          <a:p>
            <a:r>
              <a:rPr lang="en-US" b="1" u="sng" dirty="0"/>
              <a:t>Personal Tax Credits Return:</a:t>
            </a:r>
          </a:p>
          <a:p>
            <a:r>
              <a:rPr lang="en-US" dirty="0"/>
              <a:t>You must complete Form TD1 when you start a new job. </a:t>
            </a:r>
          </a:p>
          <a:p>
            <a:r>
              <a:rPr lang="en-US" dirty="0"/>
              <a:t>Your employer uses the information from your completed form to determine how much tax they must deduct from your pay.</a:t>
            </a:r>
          </a:p>
          <a:p>
            <a:r>
              <a:rPr lang="en-US" b="1" u="sng" dirty="0"/>
              <a:t>TD1 Example:</a:t>
            </a:r>
            <a:r>
              <a:rPr lang="en-US" b="1" dirty="0"/>
              <a:t>  </a:t>
            </a:r>
            <a:r>
              <a:rPr lang="en-US" i="1" dirty="0">
                <a:hlinkClick r:id="rId2" action="ppaction://hlinkfile"/>
              </a:rPr>
              <a:t>Click here</a:t>
            </a:r>
            <a:endParaRPr lang="en-US" i="1" dirty="0"/>
          </a:p>
          <a:p>
            <a:r>
              <a:rPr lang="en-US" b="1" u="sng" dirty="0"/>
              <a:t>TD1 Fillable Example</a:t>
            </a:r>
            <a:r>
              <a:rPr lang="en-US" b="1" dirty="0"/>
              <a:t>:  </a:t>
            </a:r>
            <a:r>
              <a:rPr lang="en-US" i="1" dirty="0">
                <a:hlinkClick r:id="rId3" action="ppaction://hlinkfile"/>
              </a:rPr>
              <a:t>Click here</a:t>
            </a:r>
            <a:endParaRPr lang="en-US" b="1" i="1" dirty="0"/>
          </a:p>
          <a:p>
            <a:endParaRPr lang="en-US" b="1" u="sng" dirty="0"/>
          </a:p>
        </p:txBody>
      </p:sp>
      <p:pic>
        <p:nvPicPr>
          <p:cNvPr id="4" name="Picture 3" descr="Tax credit stock photo | Photo by LendingMemo under CC 2.0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971" y="3664767"/>
            <a:ext cx="3056709" cy="2312701"/>
          </a:xfrm>
          <a:prstGeom prst="rect">
            <a:avLst/>
          </a:prstGeom>
        </p:spPr>
      </p:pic>
    </p:spTree>
    <p:extLst>
      <p:ext uri="{BB962C8B-B14F-4D97-AF65-F5344CB8AC3E}">
        <p14:creationId xmlns:p14="http://schemas.microsoft.com/office/powerpoint/2010/main" val="142779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tax affects your income:</a:t>
            </a:r>
          </a:p>
        </p:txBody>
      </p:sp>
      <p:sp>
        <p:nvSpPr>
          <p:cNvPr id="3" name="Content Placeholder 2"/>
          <p:cNvSpPr>
            <a:spLocks noGrp="1"/>
          </p:cNvSpPr>
          <p:nvPr>
            <p:ph idx="1"/>
          </p:nvPr>
        </p:nvSpPr>
        <p:spPr>
          <a:xfrm>
            <a:off x="1097280" y="1845733"/>
            <a:ext cx="10332720" cy="4450563"/>
          </a:xfrm>
        </p:spPr>
        <p:txBody>
          <a:bodyPr/>
          <a:lstStyle/>
          <a:p>
            <a:r>
              <a:rPr lang="en-US" dirty="0"/>
              <a:t>Jack has an income of $30,000 and Emily has an income of $60,000. </a:t>
            </a:r>
          </a:p>
          <a:p>
            <a:r>
              <a:rPr lang="en-US" dirty="0"/>
              <a:t>Calculate Jack and Emily’s income tax in each of the following situations.  </a:t>
            </a:r>
            <a:r>
              <a:rPr lang="en-US" i="1" dirty="0">
                <a:hlinkClick r:id="rId2"/>
              </a:rPr>
              <a:t>Click here for answer key</a:t>
            </a:r>
            <a:r>
              <a:rPr lang="en-US" dirty="0">
                <a:hlinkClick r:id="rId2"/>
              </a:rPr>
              <a:t> </a:t>
            </a:r>
            <a:endParaRPr lang="en-US" dirty="0"/>
          </a:p>
          <a:p>
            <a:endParaRPr lang="en-US" dirty="0"/>
          </a:p>
        </p:txBody>
      </p:sp>
      <p:pic>
        <p:nvPicPr>
          <p:cNvPr id="4" name="Picture 3"/>
          <p:cNvPicPr>
            <a:picLocks noChangeAspect="1"/>
          </p:cNvPicPr>
          <p:nvPr/>
        </p:nvPicPr>
        <p:blipFill>
          <a:blip r:embed="rId3"/>
          <a:stretch>
            <a:fillRect/>
          </a:stretch>
        </p:blipFill>
        <p:spPr>
          <a:xfrm>
            <a:off x="756012" y="3035481"/>
            <a:ext cx="8693819" cy="3077936"/>
          </a:xfrm>
          <a:prstGeom prst="rect">
            <a:avLst/>
          </a:prstGeom>
        </p:spPr>
      </p:pic>
      <p:pic>
        <p:nvPicPr>
          <p:cNvPr id="5" name="Picture 4" descr="The Gamer Chick: Rating Syste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776" y="3409406"/>
            <a:ext cx="1848278" cy="2598252"/>
          </a:xfrm>
          <a:prstGeom prst="rect">
            <a:avLst/>
          </a:prstGeom>
        </p:spPr>
      </p:pic>
    </p:spTree>
    <p:extLst>
      <p:ext uri="{BB962C8B-B14F-4D97-AF65-F5344CB8AC3E}">
        <p14:creationId xmlns:p14="http://schemas.microsoft.com/office/powerpoint/2010/main" val="358893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624999"/>
            <a:ext cx="10058400" cy="706174"/>
          </a:xfrm>
        </p:spPr>
        <p:txBody>
          <a:bodyPr>
            <a:normAutofit fontScale="90000"/>
          </a:bodyPr>
          <a:lstStyle/>
          <a:p>
            <a:r>
              <a:rPr lang="en-US" b="1" dirty="0"/>
              <a:t>How tax affects your income:</a:t>
            </a:r>
          </a:p>
        </p:txBody>
      </p:sp>
      <p:sp>
        <p:nvSpPr>
          <p:cNvPr id="3" name="Content Placeholder 2"/>
          <p:cNvSpPr>
            <a:spLocks noGrp="1"/>
          </p:cNvSpPr>
          <p:nvPr>
            <p:ph idx="1"/>
          </p:nvPr>
        </p:nvSpPr>
        <p:spPr>
          <a:xfrm>
            <a:off x="1097280" y="1685109"/>
            <a:ext cx="10058400" cy="4183985"/>
          </a:xfrm>
        </p:spPr>
        <p:txBody>
          <a:bodyPr/>
          <a:lstStyle/>
          <a:p>
            <a:r>
              <a:rPr lang="en-US" dirty="0"/>
              <a:t>Jack has an income of $30,000 and Emily has an income of $60,000.  </a:t>
            </a:r>
            <a:r>
              <a:rPr lang="en-US" i="1" dirty="0">
                <a:hlinkClick r:id="rId2"/>
              </a:rPr>
              <a:t>Click here for answer key</a:t>
            </a:r>
            <a:r>
              <a:rPr lang="en-US" dirty="0">
                <a:hlinkClick r:id="rId2"/>
              </a:rPr>
              <a:t> </a:t>
            </a:r>
            <a:endParaRPr lang="en-US" dirty="0"/>
          </a:p>
        </p:txBody>
      </p:sp>
      <p:pic>
        <p:nvPicPr>
          <p:cNvPr id="5" name="Picture 4"/>
          <p:cNvPicPr>
            <a:picLocks noChangeAspect="1"/>
          </p:cNvPicPr>
          <p:nvPr/>
        </p:nvPicPr>
        <p:blipFill>
          <a:blip r:embed="rId3"/>
          <a:stretch>
            <a:fillRect/>
          </a:stretch>
        </p:blipFill>
        <p:spPr>
          <a:xfrm>
            <a:off x="731519" y="2197591"/>
            <a:ext cx="8154548" cy="4216272"/>
          </a:xfrm>
          <a:prstGeom prst="rect">
            <a:avLst/>
          </a:prstGeom>
        </p:spPr>
      </p:pic>
      <p:pic>
        <p:nvPicPr>
          <p:cNvPr id="7" name="Picture 6" descr="The Gamer Chick: Rating Syste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828" y="3006601"/>
            <a:ext cx="1848278" cy="2598252"/>
          </a:xfrm>
          <a:prstGeom prst="rect">
            <a:avLst/>
          </a:prstGeom>
        </p:spPr>
      </p:pic>
    </p:spTree>
    <p:extLst>
      <p:ext uri="{BB962C8B-B14F-4D97-AF65-F5344CB8AC3E}">
        <p14:creationId xmlns:p14="http://schemas.microsoft.com/office/powerpoint/2010/main" val="168769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624999"/>
            <a:ext cx="10058400" cy="706174"/>
          </a:xfrm>
        </p:spPr>
        <p:txBody>
          <a:bodyPr>
            <a:normAutofit fontScale="90000"/>
          </a:bodyPr>
          <a:lstStyle/>
          <a:p>
            <a:r>
              <a:rPr lang="en-US" b="1" dirty="0"/>
              <a:t>How tax affects your income:</a:t>
            </a:r>
          </a:p>
        </p:txBody>
      </p:sp>
      <p:sp>
        <p:nvSpPr>
          <p:cNvPr id="3" name="Content Placeholder 2"/>
          <p:cNvSpPr>
            <a:spLocks noGrp="1"/>
          </p:cNvSpPr>
          <p:nvPr>
            <p:ph idx="1"/>
          </p:nvPr>
        </p:nvSpPr>
        <p:spPr>
          <a:xfrm>
            <a:off x="1097279" y="1331173"/>
            <a:ext cx="10058400" cy="4183985"/>
          </a:xfrm>
        </p:spPr>
        <p:txBody>
          <a:bodyPr/>
          <a:lstStyle/>
          <a:p>
            <a:r>
              <a:rPr lang="en-US" dirty="0"/>
              <a:t>Jack has an income of $30,000 and Emily has an income of $60,000.   </a:t>
            </a:r>
            <a:r>
              <a:rPr lang="en-US" i="1" dirty="0">
                <a:hlinkClick r:id="rId2"/>
              </a:rPr>
              <a:t>Click here for answer key.</a:t>
            </a:r>
            <a:endParaRPr lang="en-US" dirty="0"/>
          </a:p>
        </p:txBody>
      </p:sp>
      <p:pic>
        <p:nvPicPr>
          <p:cNvPr id="4" name="Picture 3"/>
          <p:cNvPicPr>
            <a:picLocks noChangeAspect="1"/>
          </p:cNvPicPr>
          <p:nvPr/>
        </p:nvPicPr>
        <p:blipFill>
          <a:blip r:embed="rId3"/>
          <a:stretch>
            <a:fillRect/>
          </a:stretch>
        </p:blipFill>
        <p:spPr>
          <a:xfrm>
            <a:off x="1097279" y="2037347"/>
            <a:ext cx="6675121" cy="4333358"/>
          </a:xfrm>
          <a:prstGeom prst="rect">
            <a:avLst/>
          </a:prstGeom>
        </p:spPr>
      </p:pic>
      <p:pic>
        <p:nvPicPr>
          <p:cNvPr id="6" name="Picture 5" descr="The Gamer Chick: Rating Syste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9753" y="2904900"/>
            <a:ext cx="1848278" cy="2598252"/>
          </a:xfrm>
          <a:prstGeom prst="rect">
            <a:avLst/>
          </a:prstGeom>
        </p:spPr>
      </p:pic>
    </p:spTree>
    <p:extLst>
      <p:ext uri="{BB962C8B-B14F-4D97-AF65-F5344CB8AC3E}">
        <p14:creationId xmlns:p14="http://schemas.microsoft.com/office/powerpoint/2010/main" val="228784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Statement of Earnings (Pay Stub)</a:t>
            </a:r>
          </a:p>
        </p:txBody>
      </p:sp>
      <p:sp>
        <p:nvSpPr>
          <p:cNvPr id="3" name="Content Placeholder 2"/>
          <p:cNvSpPr>
            <a:spLocks noGrp="1"/>
          </p:cNvSpPr>
          <p:nvPr>
            <p:ph idx="1"/>
          </p:nvPr>
        </p:nvSpPr>
        <p:spPr/>
        <p:txBody>
          <a:bodyPr>
            <a:normAutofit lnSpcReduction="10000"/>
          </a:bodyPr>
          <a:lstStyle/>
          <a:p>
            <a:r>
              <a:rPr lang="en-US" dirty="0"/>
              <a:t>When you are paid, your statement of earnings shows the deductions from your pay. Your employer has to deduct amounts for:</a:t>
            </a:r>
          </a:p>
          <a:p>
            <a:pPr>
              <a:buFont typeface="Wingdings" panose="05000000000000000000" pitchFamily="2" charset="2"/>
              <a:buChar char="§"/>
            </a:pPr>
            <a:r>
              <a:rPr lang="en-US" dirty="0"/>
              <a:t> Canada Pension Plan (CPP) or Quebec Pension Plan (QPP)</a:t>
            </a:r>
          </a:p>
          <a:p>
            <a:pPr>
              <a:buFont typeface="Wingdings" panose="05000000000000000000" pitchFamily="2" charset="2"/>
              <a:buChar char="§"/>
            </a:pPr>
            <a:r>
              <a:rPr lang="en-US" dirty="0"/>
              <a:t> Employment Insurance (EI)</a:t>
            </a:r>
          </a:p>
          <a:p>
            <a:pPr>
              <a:buFont typeface="Wingdings" panose="05000000000000000000" pitchFamily="2" charset="2"/>
              <a:buChar char="§"/>
            </a:pPr>
            <a:r>
              <a:rPr lang="en-US" dirty="0"/>
              <a:t> Income Tax</a:t>
            </a:r>
          </a:p>
          <a:p>
            <a:pPr lvl="1">
              <a:buFont typeface="Wingdings" panose="05000000000000000000" pitchFamily="2" charset="2"/>
              <a:buChar char="§"/>
            </a:pPr>
            <a:endParaRPr lang="en-US" dirty="0"/>
          </a:p>
          <a:p>
            <a:pPr lvl="1">
              <a:buFont typeface="Wingdings" panose="05000000000000000000" pitchFamily="2" charset="2"/>
              <a:buChar char="§"/>
            </a:pPr>
            <a:r>
              <a:rPr lang="en-US" dirty="0"/>
              <a:t>If you live in Quebec, your employer will also deduct QPIP – Quebec Parental Insurance Plan</a:t>
            </a:r>
          </a:p>
          <a:p>
            <a:pPr lvl="1">
              <a:buFont typeface="Wingdings" panose="05000000000000000000" pitchFamily="2" charset="2"/>
              <a:buChar char="§"/>
            </a:pPr>
            <a:endParaRPr lang="en-US" dirty="0"/>
          </a:p>
          <a:p>
            <a:pPr marL="201168" lvl="1" indent="0">
              <a:buNone/>
            </a:pPr>
            <a:r>
              <a:rPr lang="en-US" b="1" u="sng" dirty="0"/>
              <a:t>Discussion Activity:</a:t>
            </a:r>
          </a:p>
          <a:p>
            <a:pPr marL="544068" lvl="1" indent="-342900">
              <a:buAutoNum type="arabicPeriod"/>
            </a:pPr>
            <a:r>
              <a:rPr lang="en-US" dirty="0"/>
              <a:t>When you received your first pay, did you notice if any amounts were deducted?</a:t>
            </a:r>
          </a:p>
          <a:p>
            <a:pPr marL="544068" lvl="1" indent="-342900">
              <a:buAutoNum type="arabicPeriod"/>
            </a:pPr>
            <a:r>
              <a:rPr lang="en-US" dirty="0"/>
              <a:t>Did you know what those deductions were for?</a:t>
            </a:r>
          </a:p>
          <a:p>
            <a:pPr marL="544068" lvl="1" indent="-342900">
              <a:buAutoNum type="arabicPeriod"/>
            </a:pPr>
            <a:r>
              <a:rPr lang="en-US" dirty="0"/>
              <a:t>How do you think the deductions were calculated?</a:t>
            </a:r>
          </a:p>
          <a:p>
            <a:pPr marL="201168" lvl="1" indent="0">
              <a:buNone/>
            </a:pPr>
            <a:endParaRPr lang="en-US" dirty="0"/>
          </a:p>
        </p:txBody>
      </p:sp>
      <p:pic>
        <p:nvPicPr>
          <p:cNvPr id="4" name="Picture 3" descr="California Paystub Violations Legal Help, Legal New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5151" y="2180190"/>
            <a:ext cx="2413146" cy="1608764"/>
          </a:xfrm>
          <a:prstGeom prst="rect">
            <a:avLst/>
          </a:prstGeom>
        </p:spPr>
      </p:pic>
    </p:spTree>
    <p:extLst>
      <p:ext uri="{BB962C8B-B14F-4D97-AF65-F5344CB8AC3E}">
        <p14:creationId xmlns:p14="http://schemas.microsoft.com/office/powerpoint/2010/main" val="136472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Statement of Earnings (Pay Stub)</a:t>
            </a:r>
          </a:p>
        </p:txBody>
      </p:sp>
      <p:sp>
        <p:nvSpPr>
          <p:cNvPr id="3" name="Content Placeholder 2"/>
          <p:cNvSpPr>
            <a:spLocks noGrp="1"/>
          </p:cNvSpPr>
          <p:nvPr>
            <p:ph idx="1"/>
          </p:nvPr>
        </p:nvSpPr>
        <p:spPr/>
        <p:txBody>
          <a:bodyPr>
            <a:normAutofit/>
          </a:bodyPr>
          <a:lstStyle/>
          <a:p>
            <a:pPr marL="201168" lvl="1" indent="0">
              <a:buNone/>
            </a:pPr>
            <a:r>
              <a:rPr lang="en-US" b="1" u="sng" dirty="0"/>
              <a:t>Statement of Earnings Example:</a:t>
            </a:r>
            <a:r>
              <a:rPr lang="en-US" dirty="0"/>
              <a:t>  </a:t>
            </a:r>
            <a:r>
              <a:rPr lang="en-US" i="1" dirty="0">
                <a:hlinkClick r:id="rId2"/>
              </a:rPr>
              <a:t>Click here</a:t>
            </a:r>
            <a:r>
              <a:rPr lang="en-US" i="1" dirty="0"/>
              <a:t>  </a:t>
            </a:r>
            <a:r>
              <a:rPr lang="en-US" sz="1400" i="1" dirty="0"/>
              <a:t>(Search “Canada Revenue Agency, Sample Pay Stub” if link is broken)</a:t>
            </a:r>
          </a:p>
          <a:p>
            <a:pPr marL="201168" lvl="1" indent="0">
              <a:buNone/>
            </a:pPr>
            <a:endParaRPr lang="en-US" b="1" i="1" u="sng" dirty="0"/>
          </a:p>
          <a:p>
            <a:pPr marL="201168" lvl="1" indent="0">
              <a:buNone/>
            </a:pPr>
            <a:r>
              <a:rPr lang="en-US" b="1" u="sng" dirty="0"/>
              <a:t>Discussion:</a:t>
            </a:r>
            <a:endParaRPr lang="en-US" dirty="0"/>
          </a:p>
          <a:p>
            <a:pPr marL="201168" lvl="1" indent="0">
              <a:buNone/>
            </a:pPr>
            <a:r>
              <a:rPr lang="en-US" dirty="0"/>
              <a:t>What is the meaning of gross pay versus net pay?</a:t>
            </a:r>
          </a:p>
          <a:p>
            <a:pPr marL="201168" lvl="1" indent="0">
              <a:buNone/>
            </a:pPr>
            <a:endParaRPr lang="en-US" dirty="0"/>
          </a:p>
          <a:p>
            <a:pPr marL="201168" lvl="1" indent="0">
              <a:buNone/>
            </a:pPr>
            <a:r>
              <a:rPr lang="en-US" dirty="0"/>
              <a:t>Gross Pay</a:t>
            </a:r>
          </a:p>
          <a:p>
            <a:pPr marL="201168" lvl="1" indent="0">
              <a:buNone/>
            </a:pPr>
            <a:endParaRPr lang="en-US" dirty="0"/>
          </a:p>
          <a:p>
            <a:pPr marL="201168" lvl="1" indent="0">
              <a:buNone/>
            </a:pPr>
            <a:r>
              <a:rPr lang="en-US" dirty="0"/>
              <a:t>Net Pay</a:t>
            </a:r>
          </a:p>
        </p:txBody>
      </p:sp>
    </p:spTree>
    <p:extLst>
      <p:ext uri="{BB962C8B-B14F-4D97-AF65-F5344CB8AC3E}">
        <p14:creationId xmlns:p14="http://schemas.microsoft.com/office/powerpoint/2010/main" val="80803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Doing your Taxes:</a:t>
            </a:r>
          </a:p>
        </p:txBody>
      </p:sp>
      <p:sp>
        <p:nvSpPr>
          <p:cNvPr id="3" name="Content Placeholder 2"/>
          <p:cNvSpPr>
            <a:spLocks noGrp="1"/>
          </p:cNvSpPr>
          <p:nvPr>
            <p:ph idx="1"/>
          </p:nvPr>
        </p:nvSpPr>
        <p:spPr/>
        <p:txBody>
          <a:bodyPr>
            <a:normAutofit fontScale="85000" lnSpcReduction="10000"/>
          </a:bodyPr>
          <a:lstStyle/>
          <a:p>
            <a:r>
              <a:rPr lang="en-US" dirty="0"/>
              <a:t>To receive benefit and credits to which you’re entitled to, you need to:</a:t>
            </a:r>
          </a:p>
          <a:p>
            <a:pPr marL="457200" indent="-457200">
              <a:buFont typeface="+mj-lt"/>
              <a:buAutoNum type="arabicPeriod"/>
            </a:pPr>
            <a:r>
              <a:rPr lang="en-US" dirty="0"/>
              <a:t>File your income tax and benefit return</a:t>
            </a:r>
          </a:p>
          <a:p>
            <a:pPr marL="457200" indent="-457200">
              <a:buFont typeface="+mj-lt"/>
              <a:buAutoNum type="arabicPeriod"/>
            </a:pPr>
            <a:r>
              <a:rPr lang="en-US" dirty="0"/>
              <a:t>Keep your personal information up to date with the Canada Revenue Agency (CRA)</a:t>
            </a:r>
          </a:p>
          <a:p>
            <a:pPr marL="457200" indent="-457200">
              <a:buFont typeface="+mj-lt"/>
              <a:buAutoNum type="arabicPeriod"/>
            </a:pPr>
            <a:r>
              <a:rPr lang="en-US" dirty="0"/>
              <a:t>Check Deadline – April 30</a:t>
            </a:r>
            <a:r>
              <a:rPr lang="en-US" baseline="30000" dirty="0"/>
              <a:t>th</a:t>
            </a:r>
            <a:r>
              <a:rPr lang="en-US" dirty="0"/>
              <a:t> (extension given during Co-VID)</a:t>
            </a:r>
          </a:p>
          <a:p>
            <a:pPr marL="457200" indent="-457200">
              <a:buFont typeface="+mj-lt"/>
              <a:buAutoNum type="arabicPeriod"/>
            </a:pPr>
            <a:r>
              <a:rPr lang="en-US" dirty="0"/>
              <a:t>Gather your tax information</a:t>
            </a:r>
          </a:p>
          <a:p>
            <a:r>
              <a:rPr lang="en-US" dirty="0"/>
              <a:t>Get everything you need to calculate your income and support any credits, deductions and expenses you’ll claim.</a:t>
            </a:r>
          </a:p>
          <a:p>
            <a:r>
              <a:rPr lang="en-US" dirty="0"/>
              <a:t>If you were employed or had an investment income in the previous year, your employer or financial institution will send you statements commonly referred to as ‘’slips’’. Here are some common examples:</a:t>
            </a:r>
          </a:p>
          <a:p>
            <a:r>
              <a:rPr lang="en-US" dirty="0"/>
              <a:t>T3 Statement of Trust Income Allocation and Designations</a:t>
            </a:r>
          </a:p>
          <a:p>
            <a:r>
              <a:rPr lang="en-US" dirty="0"/>
              <a:t>T4 Statement of Remuneration Paid</a:t>
            </a:r>
          </a:p>
          <a:p>
            <a:r>
              <a:rPr lang="en-US" dirty="0"/>
              <a:t>T5 Statement of Investment Income</a:t>
            </a:r>
          </a:p>
          <a:p>
            <a:pPr marL="749808" lvl="1" indent="-457200">
              <a:buFont typeface="+mj-lt"/>
              <a:buAutoNum type="arabicPeriod"/>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536055" y="619972"/>
            <a:ext cx="4619625" cy="781050"/>
          </a:xfrm>
          <a:prstGeom prst="rect">
            <a:avLst/>
          </a:prstGeom>
        </p:spPr>
      </p:pic>
    </p:spTree>
    <p:extLst>
      <p:ext uri="{BB962C8B-B14F-4D97-AF65-F5344CB8AC3E}">
        <p14:creationId xmlns:p14="http://schemas.microsoft.com/office/powerpoint/2010/main" val="41583653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67</TotalTime>
  <Words>1124</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Noto Sans</vt:lpstr>
      <vt:lpstr>Wingdings</vt:lpstr>
      <vt:lpstr>Retrospect</vt:lpstr>
      <vt:lpstr>TAX 101</vt:lpstr>
      <vt:lpstr>Get a SIN…</vt:lpstr>
      <vt:lpstr>Complete Form TD1:</vt:lpstr>
      <vt:lpstr>How tax affects your income:</vt:lpstr>
      <vt:lpstr>How tax affects your income:</vt:lpstr>
      <vt:lpstr>How tax affects your income:</vt:lpstr>
      <vt:lpstr>Statement of Earnings (Pay Stub)</vt:lpstr>
      <vt:lpstr>Statement of Earnings (Pay Stub)</vt:lpstr>
      <vt:lpstr>Doing your Taxes:</vt:lpstr>
      <vt:lpstr>Doing your Taxes:</vt:lpstr>
      <vt:lpstr>Doing your Taxes:</vt:lpstr>
      <vt:lpstr>Taxpayer Bill of Rights:</vt:lpstr>
      <vt:lpstr>Commitment to Small Business:</vt:lpstr>
      <vt:lpstr>Canada Revenue Agency is committed to:</vt:lpstr>
      <vt:lpstr>Personal Budget:</vt:lpstr>
    </vt:vector>
  </TitlesOfParts>
  <Company>SECPSD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101</dc:title>
  <dc:creator>Margot Arnold</dc:creator>
  <cp:lastModifiedBy>Aaron Adair</cp:lastModifiedBy>
  <cp:revision>14</cp:revision>
  <dcterms:created xsi:type="dcterms:W3CDTF">2020-08-04T20:12:18Z</dcterms:created>
  <dcterms:modified xsi:type="dcterms:W3CDTF">2022-01-04T17:55:41Z</dcterms:modified>
</cp:coreProperties>
</file>