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12192000"/>
  <p:notesSz cx="6858000" cy="9144000"/>
  <p:embeddedFontLst>
    <p:embeddedFont>
      <p:font typeface="Century Gothic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6C188A6-7F8A-4361-9975-EF36E84B6704}">
  <a:tblStyle styleId="{D6C188A6-7F8A-4361-9975-EF36E84B6704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2E7E6"/>
          </a:solidFill>
        </a:fill>
      </a:tcStyle>
    </a:wholeTbl>
    <a:band1H>
      <a:tcTxStyle/>
      <a:tcStyle>
        <a:fill>
          <a:solidFill>
            <a:srgbClr val="E3CACA"/>
          </a:solidFill>
        </a:fill>
      </a:tcStyle>
    </a:band1H>
    <a:band2H>
      <a:tcTxStyle/>
    </a:band2H>
    <a:band1V>
      <a:tcTxStyle/>
      <a:tcStyle>
        <a:fill>
          <a:solidFill>
            <a:srgbClr val="E3CACA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CenturyGothic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CenturyGothic-italic.fntdata"/><Relationship Id="rId16" Type="http://schemas.openxmlformats.org/officeDocument/2006/relationships/slide" Target="slides/slide11.xml"/><Relationship Id="rId38" Type="http://schemas.openxmlformats.org/officeDocument/2006/relationships/font" Target="fonts/CenturyGothic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16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16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16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moneysmart.gov.au/tools-and-resources/calculators-and-apps/savings-goals-calculato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Investment Strategies</a:t>
            </a:r>
            <a:endParaRPr/>
          </a:p>
        </p:txBody>
      </p:sp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1. Set Goals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2. Know your investment personality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3. Create your plan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4. Choose your asset mix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5. Choose your Investments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6. Track your Progress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What’s Diversification?/Fidelity</a:t>
            </a:r>
            <a:endParaRPr/>
          </a:p>
        </p:txBody>
      </p:sp>
      <p:pic>
        <p:nvPicPr>
          <p:cNvPr id="209" name="Google Shape;209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8025" y="1152983"/>
            <a:ext cx="10079554" cy="566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Diversification</a:t>
            </a:r>
            <a:endParaRPr/>
          </a:p>
        </p:txBody>
      </p:sp>
      <p:sp>
        <p:nvSpPr>
          <p:cNvPr id="215" name="Google Shape;215;p29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Investing in a variety of types of investments to lower the risk in your portfolio. 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type="title"/>
          </p:nvPr>
        </p:nvSpPr>
        <p:spPr>
          <a:xfrm>
            <a:off x="683182" y="0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CA" sz="3200"/>
              <a:t>Mark Cuban INVESTING Strategies - #MentorMeMark</a:t>
            </a:r>
            <a:endParaRPr sz="3200"/>
          </a:p>
        </p:txBody>
      </p:sp>
      <p:pic>
        <p:nvPicPr>
          <p:cNvPr id="221" name="Google Shape;221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680" y="1124464"/>
            <a:ext cx="10039178" cy="5647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The Problem with Diversification</a:t>
            </a:r>
            <a:endParaRPr/>
          </a:p>
        </p:txBody>
      </p:sp>
      <p:sp>
        <p:nvSpPr>
          <p:cNvPr id="227" name="Google Shape;227;p3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It’s hard to know enough to do it right when you are just diversifying on the stock market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Diversification can mean diversifying into different types of Assets such as Bonds, Real Estate, Business Investment, GIC’s ect.  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ctrTitle"/>
          </p:nvPr>
        </p:nvSpPr>
        <p:spPr>
          <a:xfrm>
            <a:off x="1274804" y="0"/>
            <a:ext cx="9144000" cy="7805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CA" sz="3200"/>
              <a:t>Warren Buffett: Investment Advice &amp; Strategy </a:t>
            </a:r>
            <a:endParaRPr/>
          </a:p>
        </p:txBody>
      </p:sp>
      <p:pic>
        <p:nvPicPr>
          <p:cNvPr id="233" name="Google Shape;23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999" y="1151280"/>
            <a:ext cx="10169611" cy="572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Active Investing Strategy</a:t>
            </a:r>
            <a:endParaRPr/>
          </a:p>
        </p:txBody>
      </p:sp>
      <p:sp>
        <p:nvSpPr>
          <p:cNvPr id="239" name="Google Shape;239;p3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Any strategy that has the investor taking an active role in selecting individual assets to purchase or hedge.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Blue Chip Stock Strategy</a:t>
            </a:r>
            <a:endParaRPr/>
          </a:p>
        </p:txBody>
      </p:sp>
      <p:pic>
        <p:nvPicPr>
          <p:cNvPr id="245" name="Google Shape;245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2738" y="1227710"/>
            <a:ext cx="10009404" cy="5630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Blue Chip Strategy</a:t>
            </a:r>
            <a:endParaRPr/>
          </a:p>
        </p:txBody>
      </p:sp>
      <p:graphicFrame>
        <p:nvGraphicFramePr>
          <p:cNvPr id="251" name="Google Shape;251;p35"/>
          <p:cNvGraphicFramePr/>
          <p:nvPr/>
        </p:nvGraphicFramePr>
        <p:xfrm>
          <a:off x="1103313" y="20526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{D6C188A6-7F8A-4361-9975-EF36E84B6704}</a:tableStyleId>
              </a:tblPr>
              <a:tblGrid>
                <a:gridCol w="4473575"/>
                <a:gridCol w="44735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Pros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Cons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These</a:t>
                      </a:r>
                      <a:r>
                        <a:rPr lang="en-CA" sz="1800"/>
                        <a:t> companies have survived several economic downturns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Very Expensive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Low</a:t>
                      </a:r>
                      <a:r>
                        <a:rPr lang="en-CA" sz="1800"/>
                        <a:t> chance of a high ROI in the short term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CA" sz="3200"/>
              <a:t>What is a Penny Stock | by Wall Street Survivor</a:t>
            </a:r>
            <a:endParaRPr/>
          </a:p>
        </p:txBody>
      </p:sp>
      <p:pic>
        <p:nvPicPr>
          <p:cNvPr id="257" name="Google Shape;257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000" y="1198605"/>
            <a:ext cx="10061147" cy="5659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Penny Stock Investing</a:t>
            </a:r>
            <a:endParaRPr/>
          </a:p>
        </p:txBody>
      </p:sp>
      <p:graphicFrame>
        <p:nvGraphicFramePr>
          <p:cNvPr id="263" name="Google Shape;263;p37"/>
          <p:cNvGraphicFramePr/>
          <p:nvPr/>
        </p:nvGraphicFramePr>
        <p:xfrm>
          <a:off x="1103313" y="20526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{D6C188A6-7F8A-4361-9975-EF36E84B6704}</a:tableStyleId>
              </a:tblPr>
              <a:tblGrid>
                <a:gridCol w="4473575"/>
                <a:gridCol w="44735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Pros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Cons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Able to invest with limited capital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Opportunity for very high ROI in short term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Extremely</a:t>
                      </a:r>
                      <a:r>
                        <a:rPr lang="en-CA" sz="1800"/>
                        <a:t> Volatile markets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High chance of loosing principle investment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Set Goals</a:t>
            </a:r>
            <a:endParaRPr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Goals should be specific and realistic.  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Short Term- Save $10,000 in three years to buy a car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Medium Term- Save $20,000 in four years to go to University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Long Term- Save $50 000 in 10 Years to buy a house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Really Long Term-Save $500 000 in 50 years to retire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/>
          <p:nvPr>
            <p:ph type="title"/>
          </p:nvPr>
        </p:nvSpPr>
        <p:spPr>
          <a:xfrm>
            <a:off x="646111" y="452718"/>
            <a:ext cx="9404723" cy="795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CA" sz="3600"/>
              <a:t>What is a Bond/by Wall Street Survivor</a:t>
            </a:r>
            <a:endParaRPr sz="3600"/>
          </a:p>
        </p:txBody>
      </p:sp>
      <p:pic>
        <p:nvPicPr>
          <p:cNvPr id="269" name="Google Shape;269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324" y="1163152"/>
            <a:ext cx="10124175" cy="569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Coupon Bonds  (Companies)</a:t>
            </a:r>
            <a:endParaRPr/>
          </a:p>
        </p:txBody>
      </p:sp>
      <p:graphicFrame>
        <p:nvGraphicFramePr>
          <p:cNvPr id="275" name="Google Shape;275;p39"/>
          <p:cNvGraphicFramePr/>
          <p:nvPr/>
        </p:nvGraphicFramePr>
        <p:xfrm>
          <a:off x="874897" y="1434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{D6C188A6-7F8A-4361-9975-EF36E84B6704}</a:tableStyleId>
              </a:tblPr>
              <a:tblGrid>
                <a:gridCol w="4473575"/>
                <a:gridCol w="44735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Pros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Cons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Receive</a:t>
                      </a:r>
                      <a:r>
                        <a:rPr lang="en-CA" sz="1800"/>
                        <a:t> regular interest payments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Provides regular Cash Flow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Sensitive to increases in the interest rate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76" name="Google Shape;276;p39"/>
          <p:cNvSpPr txBox="1"/>
          <p:nvPr/>
        </p:nvSpPr>
        <p:spPr>
          <a:xfrm>
            <a:off x="646110" y="3276177"/>
            <a:ext cx="9404723" cy="1023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0" i="0" lang="en-CA" sz="42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Zero Coupon Bonds (Governments)</a:t>
            </a:r>
            <a:endParaRPr b="0" i="0" sz="42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77" name="Google Shape;277;p39"/>
          <p:cNvGraphicFramePr/>
          <p:nvPr/>
        </p:nvGraphicFramePr>
        <p:xfrm>
          <a:off x="874897" y="41635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{D6C188A6-7F8A-4361-9975-EF36E84B6704}</a:tableStyleId>
              </a:tblPr>
              <a:tblGrid>
                <a:gridCol w="4473575"/>
                <a:gridCol w="44735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Pros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Cons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Receive</a:t>
                      </a:r>
                      <a:r>
                        <a:rPr lang="en-CA" sz="1800"/>
                        <a:t> a larger interest payout at the end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Sensitive</a:t>
                      </a:r>
                      <a:r>
                        <a:rPr lang="en-CA" sz="1800"/>
                        <a:t> to increases in the interest rates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/>
          <p:nvPr>
            <p:ph type="title"/>
          </p:nvPr>
        </p:nvSpPr>
        <p:spPr>
          <a:xfrm>
            <a:off x="645740" y="0"/>
            <a:ext cx="9404723" cy="889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Alternative Investing</a:t>
            </a:r>
            <a:endParaRPr/>
          </a:p>
        </p:txBody>
      </p:sp>
      <p:graphicFrame>
        <p:nvGraphicFramePr>
          <p:cNvPr id="283" name="Google Shape;283;p40"/>
          <p:cNvGraphicFramePr/>
          <p:nvPr/>
        </p:nvGraphicFramePr>
        <p:xfrm>
          <a:off x="1103313" y="8896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{D6C188A6-7F8A-4361-9975-EF36E84B6704}</a:tableStyleId>
              </a:tblPr>
              <a:tblGrid>
                <a:gridCol w="4473575"/>
                <a:gridCol w="447357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Real Estate</a:t>
                      </a:r>
                      <a:endParaRPr sz="1800"/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Pros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Cons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Own</a:t>
                      </a:r>
                      <a:r>
                        <a:rPr lang="en-CA" sz="1800"/>
                        <a:t> a tangible asset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 Generates cash (Rent)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Tax</a:t>
                      </a:r>
                      <a:r>
                        <a:rPr lang="en-CA" sz="1800"/>
                        <a:t> Benefits (write off interest on mortgage)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Large</a:t>
                      </a:r>
                      <a:r>
                        <a:rPr lang="en-CA" sz="1800"/>
                        <a:t> Capital Investment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May require maintenance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84" name="Google Shape;284;p40"/>
          <p:cNvGraphicFramePr/>
          <p:nvPr/>
        </p:nvGraphicFramePr>
        <p:xfrm>
          <a:off x="1103313" y="33645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{D6C188A6-7F8A-4361-9975-EF36E84B6704}</a:tableStyleId>
              </a:tblPr>
              <a:tblGrid>
                <a:gridCol w="4473575"/>
                <a:gridCol w="447357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Hedge Funds</a:t>
                      </a:r>
                      <a:endParaRPr sz="1800"/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Pros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Cons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The VIP version</a:t>
                      </a:r>
                      <a:r>
                        <a:rPr lang="en-CA" sz="1800"/>
                        <a:t> of investing in equities (stocks ect.)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Hold up better in volatile periods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Higher ROI then 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Net</a:t>
                      </a:r>
                      <a:r>
                        <a:rPr lang="en-CA" sz="1800"/>
                        <a:t> Worth Requirement and Traders Licence to Join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/>
          <p:nvPr>
            <p:ph type="title"/>
          </p:nvPr>
        </p:nvSpPr>
        <p:spPr>
          <a:xfrm>
            <a:off x="670824" y="0"/>
            <a:ext cx="940472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What is a Hedge Fund</a:t>
            </a:r>
            <a:endParaRPr/>
          </a:p>
        </p:txBody>
      </p:sp>
      <p:pic>
        <p:nvPicPr>
          <p:cNvPr id="290" name="Google Shape;290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551" y="1149178"/>
            <a:ext cx="10149017" cy="570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CA" sz="3200"/>
              <a:t>What is FOREX/by Wall Street Survivor</a:t>
            </a:r>
            <a:endParaRPr sz="3200"/>
          </a:p>
        </p:txBody>
      </p:sp>
      <p:pic>
        <p:nvPicPr>
          <p:cNvPr id="296" name="Google Shape;296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8541" y="1149251"/>
            <a:ext cx="10148887" cy="570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Passive Investing</a:t>
            </a:r>
            <a:endParaRPr/>
          </a:p>
        </p:txBody>
      </p:sp>
      <p:sp>
        <p:nvSpPr>
          <p:cNvPr id="302" name="Google Shape;302;p4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Any strategy that has the investor not taking an active role in selecting the assets to add to their portfolios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ETF’s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Mutual Funds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/>
          <p:nvPr>
            <p:ph type="title"/>
          </p:nvPr>
        </p:nvSpPr>
        <p:spPr>
          <a:xfrm>
            <a:off x="874526" y="119085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rPr lang="en-CA" sz="2800"/>
              <a:t>ETFs (Exchange Traded Funds)/by Wall Street Survivor</a:t>
            </a:r>
            <a:endParaRPr sz="2800"/>
          </a:p>
        </p:txBody>
      </p:sp>
      <p:pic>
        <p:nvPicPr>
          <p:cNvPr id="308" name="Google Shape;308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325" y="1149250"/>
            <a:ext cx="10148888" cy="570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Exchange Traded Funds</a:t>
            </a:r>
            <a:endParaRPr/>
          </a:p>
        </p:txBody>
      </p:sp>
      <p:graphicFrame>
        <p:nvGraphicFramePr>
          <p:cNvPr id="314" name="Google Shape;314;p45"/>
          <p:cNvGraphicFramePr/>
          <p:nvPr/>
        </p:nvGraphicFramePr>
        <p:xfrm>
          <a:off x="1103313" y="20526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{D6C188A6-7F8A-4361-9975-EF36E84B6704}</a:tableStyleId>
              </a:tblPr>
              <a:tblGrid>
                <a:gridCol w="4473575"/>
                <a:gridCol w="44735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Pros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Cons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Very affordable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Performs as well as the stock market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Very low management/transaction fees compared to Mutual Funds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Less</a:t>
                      </a:r>
                      <a:r>
                        <a:rPr lang="en-CA" sz="1800"/>
                        <a:t> upside then active investing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/>
          <p:nvPr>
            <p:ph type="title"/>
          </p:nvPr>
        </p:nvSpPr>
        <p:spPr>
          <a:xfrm>
            <a:off x="646111" y="452718"/>
            <a:ext cx="9404723" cy="708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rPr lang="en-CA" sz="2800"/>
              <a:t>What is a Stock Market Index?/by Wall Street Survivor</a:t>
            </a:r>
            <a:endParaRPr sz="2800"/>
          </a:p>
        </p:txBody>
      </p:sp>
      <p:pic>
        <p:nvPicPr>
          <p:cNvPr id="320" name="Google Shape;320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319" y="1084233"/>
            <a:ext cx="10264475" cy="5773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Mutual Funds</a:t>
            </a:r>
            <a:endParaRPr/>
          </a:p>
        </p:txBody>
      </p:sp>
      <p:graphicFrame>
        <p:nvGraphicFramePr>
          <p:cNvPr id="326" name="Google Shape;326;p47"/>
          <p:cNvGraphicFramePr/>
          <p:nvPr/>
        </p:nvGraphicFramePr>
        <p:xfrm>
          <a:off x="1103313" y="20526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{D6C188A6-7F8A-4361-9975-EF36E84B6704}</a:tableStyleId>
              </a:tblPr>
              <a:tblGrid>
                <a:gridCol w="4473575"/>
                <a:gridCol w="44735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Pros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Cons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Managed by Professionals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Simple Diversification strategy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Able to purchase in a variety of Risk level packages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While</a:t>
                      </a:r>
                      <a:r>
                        <a:rPr lang="en-CA" sz="1800"/>
                        <a:t> some will outperform the market for a while in the long run mutual funds do not outperform ETF’s and there for are more expensive form of passive investing.  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Set your own Financial Goals</a:t>
            </a:r>
            <a:endParaRPr/>
          </a:p>
        </p:txBody>
      </p:sp>
      <p:graphicFrame>
        <p:nvGraphicFramePr>
          <p:cNvPr id="160" name="Google Shape;160;p21"/>
          <p:cNvGraphicFramePr/>
          <p:nvPr/>
        </p:nvGraphicFramePr>
        <p:xfrm>
          <a:off x="1103313" y="20526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{D6C188A6-7F8A-4361-9975-EF36E84B6704}</a:tableStyleId>
              </a:tblPr>
              <a:tblGrid>
                <a:gridCol w="3246275"/>
                <a:gridCol w="57008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u="none" cap="none" strike="noStrike"/>
                        <a:t>Goal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Your Goals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Short Term- &lt;5</a:t>
                      </a:r>
                      <a:r>
                        <a:rPr lang="en-CA" sz="1800"/>
                        <a:t> Years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Medium Term &lt;10 Years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Long Term  &lt;25 Years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/>
                        <a:t>Retirement</a:t>
                      </a:r>
                      <a:r>
                        <a:rPr lang="en-CA" sz="1800"/>
                        <a:t> Goal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What is  a Mutual Funds</a:t>
            </a:r>
            <a:endParaRPr/>
          </a:p>
        </p:txBody>
      </p:sp>
      <p:pic>
        <p:nvPicPr>
          <p:cNvPr id="332" name="Google Shape;332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3169" y="1235676"/>
            <a:ext cx="9995243" cy="562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9"/>
          <p:cNvSpPr txBox="1"/>
          <p:nvPr>
            <p:ph type="title"/>
          </p:nvPr>
        </p:nvSpPr>
        <p:spPr>
          <a:xfrm>
            <a:off x="646111" y="452718"/>
            <a:ext cx="9404723" cy="1005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Now apply What You learned</a:t>
            </a:r>
            <a:endParaRPr/>
          </a:p>
        </p:txBody>
      </p:sp>
      <p:sp>
        <p:nvSpPr>
          <p:cNvPr id="338" name="Google Shape;338;p49"/>
          <p:cNvSpPr txBox="1"/>
          <p:nvPr>
            <p:ph idx="1" type="body"/>
          </p:nvPr>
        </p:nvSpPr>
        <p:spPr>
          <a:xfrm>
            <a:off x="1104293" y="1249729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For each of your Financial Goals, select the mix of assets you will chose to achieve them.</a:t>
            </a:r>
            <a:endParaRPr/>
          </a:p>
          <a:p>
            <a:pPr indent="-2413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Make sure that the Time Horizon, Volatility and your ability to contribute are in line with your Goals.</a:t>
            </a:r>
            <a:endParaRPr/>
          </a:p>
          <a:p>
            <a:pPr indent="-2413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Examples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You wouldn’t purchase real-estate to save for a car because the mortgage payments are too high for you to cover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You wouldn’t put your education savings in Penny Stocks because they are to volatile and you need that money in four years.</a:t>
            </a:r>
            <a:endParaRPr/>
          </a:p>
          <a:p>
            <a:pPr indent="-2413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Create Your Plan</a:t>
            </a:r>
            <a:endParaRPr/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If you need to save $10 000 in three years to buy a car how much do you need to put away each month to meet your goal?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Decide if it’s a realistic amount for you to set aside each month, you might need to adjust your goals.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Calculate the Monthly contributions for each of your goals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 u="sng">
                <a:solidFill>
                  <a:schemeClr val="hlink"/>
                </a:solidFill>
                <a:hlinkClick r:id="rId3"/>
              </a:rPr>
              <a:t>https://www.moneysmart.gov.au/tools-and-resources/calculators-and-apps/savings-goals-calculator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12282366" y="2631559"/>
            <a:ext cx="9412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0.80%2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1041528" y="242653"/>
            <a:ext cx="9404723" cy="770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CA" sz="3200"/>
              <a:t>How to Build a Portfolio/by Wall Street Survivor</a:t>
            </a:r>
            <a:endParaRPr sz="3200"/>
          </a:p>
        </p:txBody>
      </p:sp>
      <p:pic>
        <p:nvPicPr>
          <p:cNvPr id="173" name="Google Shape;17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8604" y="1302165"/>
            <a:ext cx="9877040" cy="5555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Investment Horizon</a:t>
            </a:r>
            <a:endParaRPr/>
          </a:p>
        </p:txBody>
      </p:sp>
      <p:grpSp>
        <p:nvGrpSpPr>
          <p:cNvPr id="179" name="Google Shape;179;p24"/>
          <p:cNvGrpSpPr/>
          <p:nvPr/>
        </p:nvGrpSpPr>
        <p:grpSpPr>
          <a:xfrm>
            <a:off x="1621903" y="2219506"/>
            <a:ext cx="8950117" cy="2494543"/>
            <a:chOff x="-392" y="6230"/>
            <a:chExt cx="8950117" cy="2494543"/>
          </a:xfrm>
        </p:grpSpPr>
        <p:sp>
          <p:nvSpPr>
            <p:cNvPr id="180" name="Google Shape;180;p24"/>
            <p:cNvSpPr/>
            <p:nvPr/>
          </p:nvSpPr>
          <p:spPr>
            <a:xfrm rot="-5400000">
              <a:off x="1466" y="4372"/>
              <a:ext cx="2494542" cy="2498259"/>
            </a:xfrm>
            <a:prstGeom prst="upArrow">
              <a:avLst>
                <a:gd fmla="val 50000" name="adj1"/>
                <a:gd fmla="val 35000" name="adj2"/>
              </a:avLst>
            </a:prstGeom>
            <a:solidFill>
              <a:srgbClr val="B01210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4"/>
            <p:cNvSpPr txBox="1"/>
            <p:nvPr/>
          </p:nvSpPr>
          <p:spPr>
            <a:xfrm>
              <a:off x="436153" y="629865"/>
              <a:ext cx="2061714" cy="1247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2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Short Term Goals</a:t>
              </a:r>
              <a:endParaRPr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 rot="5400000">
              <a:off x="6451141" y="2190"/>
              <a:ext cx="2494542" cy="2502624"/>
            </a:xfrm>
            <a:prstGeom prst="upArrow">
              <a:avLst>
                <a:gd fmla="val 50000" name="adj1"/>
                <a:gd fmla="val 35000" name="adj2"/>
              </a:avLst>
            </a:prstGeom>
            <a:solidFill>
              <a:srgbClr val="B01210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4"/>
            <p:cNvSpPr txBox="1"/>
            <p:nvPr/>
          </p:nvSpPr>
          <p:spPr>
            <a:xfrm>
              <a:off x="6447100" y="629867"/>
              <a:ext cx="2066079" cy="1247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2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Long Terms Goals</a:t>
              </a:r>
              <a:endParaRPr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4" name="Google Shape;184;p24"/>
          <p:cNvSpPr txBox="1"/>
          <p:nvPr/>
        </p:nvSpPr>
        <p:spPr>
          <a:xfrm>
            <a:off x="1260389" y="4930346"/>
            <a:ext cx="437429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 term goals require the most conservative investment strategies because you do not have the luxury of time when a market goes bearish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6059601" y="4930346"/>
            <a:ext cx="402830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Long term goals allow for more risk taking because there is more time for the investment to rebound after down turns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</a:pPr>
            <a:r>
              <a:rPr lang="en-CA" sz="2400"/>
              <a:t>The Difference Between Saving, Investing and Speculating</a:t>
            </a:r>
            <a:endParaRPr sz="2400"/>
          </a:p>
        </p:txBody>
      </p:sp>
      <p:pic>
        <p:nvPicPr>
          <p:cNvPr id="191" name="Google Shape;191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960" y="1109549"/>
            <a:ext cx="10219469" cy="574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What is Investment Risk?</a:t>
            </a:r>
            <a:endParaRPr/>
          </a:p>
        </p:txBody>
      </p:sp>
      <p:pic>
        <p:nvPicPr>
          <p:cNvPr id="197" name="Google Shape;197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254" y="1152983"/>
            <a:ext cx="10148887" cy="570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CA"/>
              <a:t>Volatility</a:t>
            </a:r>
            <a:endParaRPr/>
          </a:p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The amount a stock price increases and decreases 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High Volatility- Oil, gas, mining, technology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CA"/>
              <a:t>Low Volatility- Consumer Products, Insurance, Finance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