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saveSubsetFonts="1">
  <p:sldMasterIdLst>
    <p:sldMasterId r:id="rId4" id="2147483648"/>
  </p:sldMasterIdLst>
  <p:handoutMasterIdLst>
    <p:handoutMasterId r:id="rId5"/>
  </p:handoutMasterIdLst>
  <p:sldIdLst>
    <p:sldId r:id="rId6" id="256"/>
    <p:sldId r:id="rId7" id="257"/>
    <p:sldId r:id="rId8" id="258"/>
    <p:sldId r:id="rId9" id="259"/>
    <p:sldId r:id="rId10" id="260"/>
    <p:sldId r:id="rId11" id="261"/>
    <p:sldId r:id="rId12" id="262"/>
    <p:sldId r:id="rId13" id="263"/>
    <p:sldId r:id="rId14" id="264"/>
    <p:sldId r:id="rId15" id="265"/>
    <p:sldId r:id="rId16" id="266"/>
    <p:sldId r:id="rId17" id="267"/>
    <p:sldId r:id="rId18" id="268"/>
    <p:sldId r:id="rId19" id="269"/>
    <p:sldId r:id="rId20" id="270"/>
    <p:sldId r:id="rId21" id="271"/>
    <p:sldId r:id="rId22" id="272"/>
    <p:sldId r:id="rId23" id="273"/>
    <p:sldId r:id="rId24" id="274"/>
    <p:sldId r:id="rId25" id="275"/>
    <p:sldId r:id="rId26" id="276"/>
  </p:sldIdLst>
  <p:sldSz cx="9144000" cy="6858000" type="screen4x3"/>
  <p:notesSz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cx="6797675" cy="9926638"/>
  <p:defaultText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defPPr>
      <a:defRPr lang="en-US">
        <a:uFillTx/>
      </a:defRPr>
    </a:defPPr>
    <a:lvl1pPr algn="l" defTabSz="914400" eaLnBrk="1" hangingPunct="1" latinLnBrk="0" marL="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uFillTx/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/>
</file>

<file path=ppt/tableStyles.xml><?xml version="1.0" encoding="utf-8"?>
<a:tblStyleLst xmlns:a="http://schemas.openxmlformats.org/drawingml/2006/main"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p="http://schemas.openxmlformats.org/presentationml/2006/main" xmlns:s="http://schemas.openxmlformats.org/officeDocument/2006/sharedTypes" xmlns:r="http://schemas.openxmlformats.org/officeDocument/2006/relationships" xmlns:dgm="http://schemas.openxmlformats.org/drawingml/2006/diagram" xmlns:wpc="http://schemas.microsoft.com/office/word/2010/wordprocessingCanvas" def="{5C22544A-7EE6-4342-B048-85BDC9FD1C3A}"/>
</file>

<file path=ppt/viewProps.xml><?xml version="1.0" encoding="utf-8"?>
<p:viewP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lastView="sldThumbnailView">
  <p:normalViewPr>
    <p:restoredLeft sz="15620"/>
    <p:restoredTop sz="94660"/>
  </p:normalViewPr>
  <p:slideViewPr>
    <p:cSldViewPr>
      <p:cViewPr varScale="1">
        <p:sca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sx d="100" n="82"/>
          <a:sy d="100" n="82"/>
        </p:scale>
        <p:origin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x="1474" y="62"/>
      </p:cViewPr>
      <p:guideLst>
        <p:guide orient="horz" pos="2160"/>
        <p:guide pos="2880"/>
      </p:guideLst>
    </p:cSldViewPr>
  </p:slideViewPr>
  <p:notesTextViewPr>
    <p:cViewPr>
      <p:sca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sx d="100" n="100"/>
        <a:sy d="100" n="100"/>
      </p:scale>
      <p:origin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x="0" y="0"/>
    </p:cViewPr>
  </p:notesTextViewPr>
  <p:sorterViewPr>
    <p:cViewPr>
      <p:sca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sx d="100" n="66"/>
        <a:sy d="100" n="66"/>
      </p:scale>
      <p:origin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x="0" y="0"/>
    </p:cViewPr>
  </p:sorterViewPr>
  <p:gridSpacing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cx="72008" cy="72008"/>
</p:viewPr>
</file>

<file path=ppt/_rels/presentation.xml.rels><?xml version="1.0" standalone="yes" ?><Relationships xmlns="http://schemas.openxmlformats.org/package/2006/relationships"><Relationship Id="rId1" Target="presProps.xml" Type="http://schemas.openxmlformats.org/officeDocument/2006/relationships/presProps"></Relationship><Relationship Id="rId2" Target="tableStyles.xml" Type="http://schemas.openxmlformats.org/officeDocument/2006/relationships/tableStyles"></Relationship><Relationship Id="rId3" Target="viewProps.xml" Type="http://schemas.openxmlformats.org/officeDocument/2006/relationships/viewProps"></Relationship><Relationship Id="rId4" Target="slideMasters/slideMaster1.xml" Type="http://schemas.openxmlformats.org/officeDocument/2006/relationships/slideMaster"></Relationship><Relationship Id="rId5" Target="handoutMasters/handoutMaster1.xml" Type="http://schemas.openxmlformats.org/officeDocument/2006/relationships/handoutMaster"></Relationship><Relationship Id="rId6" Target="slides/slide1.xml" Type="http://schemas.openxmlformats.org/officeDocument/2006/relationships/slide"></Relationship><Relationship Id="rId7" Target="slides/slide2.xml" Type="http://schemas.openxmlformats.org/officeDocument/2006/relationships/slide"></Relationship><Relationship Id="rId8" Target="slides/slide3.xml" Type="http://schemas.openxmlformats.org/officeDocument/2006/relationships/slide"></Relationship><Relationship Id="rId9" Target="slides/slide4.xml" Type="http://schemas.openxmlformats.org/officeDocument/2006/relationships/slide"></Relationship><Relationship Id="rId10" Target="slides/slide5.xml" Type="http://schemas.openxmlformats.org/officeDocument/2006/relationships/slide"></Relationship><Relationship Id="rId11" Target="slides/slide6.xml" Type="http://schemas.openxmlformats.org/officeDocument/2006/relationships/slide"></Relationship><Relationship Id="rId12" Target="slides/slide7.xml" Type="http://schemas.openxmlformats.org/officeDocument/2006/relationships/slide"></Relationship><Relationship Id="rId13" Target="slides/slide8.xml" Type="http://schemas.openxmlformats.org/officeDocument/2006/relationships/slide"></Relationship><Relationship Id="rId14" Target="slides/slide9.xml" Type="http://schemas.openxmlformats.org/officeDocument/2006/relationships/slide"></Relationship><Relationship Id="rId15" Target="slides/slide10.xml" Type="http://schemas.openxmlformats.org/officeDocument/2006/relationships/slide"></Relationship><Relationship Id="rId16" Target="slides/slide11.xml" Type="http://schemas.openxmlformats.org/officeDocument/2006/relationships/slide"></Relationship><Relationship Id="rId17" Target="slides/slide12.xml" Type="http://schemas.openxmlformats.org/officeDocument/2006/relationships/slide"></Relationship><Relationship Id="rId18" Target="slides/slide13.xml" Type="http://schemas.openxmlformats.org/officeDocument/2006/relationships/slide"></Relationship><Relationship Id="rId19" Target="slides/slide14.xml" Type="http://schemas.openxmlformats.org/officeDocument/2006/relationships/slide"></Relationship><Relationship Id="rId20" Target="slides/slide15.xml" Type="http://schemas.openxmlformats.org/officeDocument/2006/relationships/slide"></Relationship><Relationship Id="rId21" Target="slides/slide16.xml" Type="http://schemas.openxmlformats.org/officeDocument/2006/relationships/slide"></Relationship><Relationship Id="rId22" Target="slides/slide17.xml" Type="http://schemas.openxmlformats.org/officeDocument/2006/relationships/slide"></Relationship><Relationship Id="rId23" Target="slides/slide18.xml" Type="http://schemas.openxmlformats.org/officeDocument/2006/relationships/slide"></Relationship><Relationship Id="rId24" Target="slides/slide19.xml" Type="http://schemas.openxmlformats.org/officeDocument/2006/relationships/slide"></Relationship><Relationship Id="rId25" Target="slides/slide20.xml" Type="http://schemas.openxmlformats.org/officeDocument/2006/relationships/slide"></Relationship><Relationship Id="rId26" Target="slides/slide21.xml" Type="http://schemas.openxmlformats.org/officeDocument/2006/relationships/slide"></Relationship><Relationship Id="rId27" Target="theme/theme1.xml" Type="http://schemas.openxmlformats.org/officeDocument/2006/relationships/theme"></Relationship></Relationships>
</file>

<file path=ppt/handoutMasters/_rels/handoutMaster1.xml.rels><?xml version="1.0" standalone="yes" ?><Relationships xmlns="http://schemas.openxmlformats.org/package/2006/relationships"><Relationship Id="rId1" Target="../theme/theme2.xml" Type="http://schemas.openxmlformats.org/officeDocument/2006/relationships/theme"></Relationship></Relationships>
</file>

<file path=ppt/handoutMasters/handoutMaster1.xml><?xml version="1.0" encoding="utf-8"?>
<p:handoutMaste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bg>
      <p:bgRef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x="1001">
        <a:schemeClr val="bg1"/>
      </p:bgRef>
    </p:bg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Header Placeholder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sz="quarter" type="hd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0" y="0"/>
            <a:ext cx="2946275" cy="496671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bIns="45720" lIns="91440" rIns="91440" rtlCol="0" tIns="45720" vert="horz"/>
          <a:lstStyle>
            <a:lvl1pPr algn="l">
              <a:defRPr sz="1200">
                <a:uFillTx/>
              </a:defRPr>
            </a:lvl1pPr>
          </a:lstStyle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Date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sz="quarter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849862" y="0"/>
            <a:ext cx="2946275" cy="496671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bIns="45720" lIns="91440" rIns="91440" rtlCol="0" tIns="45720" vert="horz"/>
          <a:lstStyle>
            <a:lvl1pPr algn="r">
              <a:defRPr sz="1200">
                <a:uFillTx/>
              </a:defRPr>
            </a:lvl1pPr>
          </a:lstStyle>
          <a:p>
            <a:fld id="{89EBA7D8-5040-415D-9B2D-141CF60A9F85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Foot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2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0" y="9428272"/>
            <a:ext cx="2946275" cy="496671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bIns="45720" lIns="91440" rIns="91440" rtlCol="0" tIns="45720" vert="horz"/>
          <a:lstStyle>
            <a:lvl1pPr algn="l">
              <a:defRPr sz="1200">
                <a:uFillTx/>
              </a:defRPr>
            </a:lvl1pPr>
          </a:lstStyle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lide Number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3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849862" y="9428272"/>
            <a:ext cx="2946275" cy="496671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 bIns="45720" lIns="91440" rIns="91440" rtlCol="0" tIns="45720" vert="horz"/>
          <a:lstStyle>
            <a:lvl1pPr algn="r">
              <a:defRPr sz="1200">
                <a:uFillTx/>
              </a:defRPr>
            </a:lvl1pPr>
          </a:lstStyle>
          <a:p>
            <a:fld id="{3B8F6C8C-3DF5-41D9-A416-3F4FE2F036A7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</p:spTree>
  </p:cSld>
  <p:clrMap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accent1="accent1" accent2="accent2" accent3="accent3" accent4="accent4" accent5="accent5" accent6="accent6" bg1="lt1" bg2="lt2" folHlink="folHlink" hlink="hlink" tx1="dk1" tx2="dk2"/>
</p:handoutMaster>
</file>

<file path=ppt/slideLayouts/_rels/slideLayout1.xml.rels><?xml version="1.0" standalone="yes" ?><Relationships xmlns="http://schemas.openxmlformats.org/package/2006/relationships"><Relationship Id="rId1" Target="../media/image1.jpeg" Type="http://schemas.openxmlformats.org/officeDocument/2006/relationships/image"></Relationship><Relationship Id="rId2" Target="../slideMasters/slideMaster1.xml" Type="http://schemas.openxmlformats.org/officeDocument/2006/relationships/slideMaster"></Relationship></Relationships>
</file>

<file path=ppt/slideLayouts/_rels/slideLayout10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11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2.xml.rels><?xml version="1.0" standalone="yes" ?><Relationships xmlns="http://schemas.openxmlformats.org/package/2006/relationships"><Relationship Id="rId1" Target="../media/image2.jpeg" Type="http://schemas.openxmlformats.org/officeDocument/2006/relationships/image"></Relationship><Relationship Id="rId2" Target="../slideMasters/slideMaster1.xml" Type="http://schemas.openxmlformats.org/officeDocument/2006/relationships/slideMaster"></Relationship></Relationships>
</file>

<file path=ppt/slideLayouts/_rels/slideLayout3.xml.rels><?xml version="1.0" standalone="yes" ?><Relationships xmlns="http://schemas.openxmlformats.org/package/2006/relationships"><Relationship Id="rId1" Target="../media/image3.jpeg" Type="http://schemas.openxmlformats.org/officeDocument/2006/relationships/image"></Relationship><Relationship Id="rId2" Target="../slideMasters/slideMaster1.xml" Type="http://schemas.openxmlformats.org/officeDocument/2006/relationships/slideMaster"></Relationship></Relationships>
</file>

<file path=ppt/slideLayouts/_rels/slideLayout4.xml.rels><?xml version="1.0" standalone="yes" ?><Relationships xmlns="http://schemas.openxmlformats.org/package/2006/relationships"><Relationship Id="rId1" Target="../media/image4.jpeg" Type="http://schemas.openxmlformats.org/officeDocument/2006/relationships/image"></Relationship><Relationship Id="rId2" Target="../slideMasters/slideMaster1.xml" Type="http://schemas.openxmlformats.org/officeDocument/2006/relationships/slideMaster"></Relationship></Relationships>
</file>

<file path=ppt/slideLayouts/_rels/slideLayout5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6.xml.rels><?xml version="1.0" standalone="yes" ?><Relationships xmlns="http://schemas.openxmlformats.org/package/2006/relationships"><Relationship Id="rId1" Target="../media/image4.jpeg" Type="http://schemas.openxmlformats.org/officeDocument/2006/relationships/image"></Relationship><Relationship Id="rId2" Target="../slideMasters/slideMaster1.xml" Type="http://schemas.openxmlformats.org/officeDocument/2006/relationships/slideMaster"></Relationship></Relationships>
</file>

<file path=ppt/slideLayouts/_rels/slideLayout7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8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_rels/slideLayout9.xml.rels><?xml version="1.0" standalone="yes" ?><Relationships xmlns="http://schemas.openxmlformats.org/package/2006/relationships"><Relationship Id="rId1" Target="../slideMasters/slideMaster1.xml" Type="http://schemas.openxmlformats.org/officeDocument/2006/relationships/slideMaster"></Relationship></Relationships>
</file>

<file path=ppt/slideLayouts/slideLayout1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itle">
  <p:cSld name="Title Slide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ctr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85800" y="2130425"/>
            <a:ext cx="7772400" cy="14700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Subtitle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type="sub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371600" y="3886200"/>
            <a:ext cx="6400800" cy="17526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r>
              <a:rPr lang="en-US">
                <a:uFillTx/>
              </a:rPr>
              <a:t>Click to edit Master subtitle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Date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Footer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  <p:pic>
        <p:nvPic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descr="slide_temp_images-07.jpg" id="8" name="Picture 7"/>
          <p:cNvPic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picLocks noChangeAspect="1"/>
          </p:cNvPicPr>
          <p:nvPr userDrawn="1"/>
        </p:nvPicPr>
        <p:blipFill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lip r:embed="rId1" cstate="print"/>
          <a:stretch>
            <a:fillRect/>
          </a:stretch>
        </p:blipFill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10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vertTx">
  <p:cSld name="Title and Vertical Tex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Vertical Tex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orient="vert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vert="eaVert"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Date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Footer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11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vertTitleAndTx">
  <p:cSld name="Vertical Title and Tex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Vertical 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orient="vert"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629400" y="274638"/>
            <a:ext cx="2057400" cy="58515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vert="eaVert"/>
          <a:lstStyle/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Vertical Tex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orient="vert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274638"/>
            <a:ext cx="6019800" cy="58515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vert="eaVert"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Date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Footer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2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obj">
  <p:cSld name="Title and Conten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Date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Footer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  <p:pic>
        <p:nvPic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descr="slide_temp_images-04.jpg" id="7" name="Picture 6"/>
          <p:cNvPic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picLocks noChangeAspect="1"/>
          </p:cNvPicPr>
          <p:nvPr userDrawn="1"/>
        </p:nvPicPr>
        <p:blipFill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lip r:embed="rId1" cstate="print"/>
          <a:stretch>
            <a:fillRect/>
          </a:stretch>
        </p:blipFill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3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secHead">
  <p:cSld name="Section Header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22313" y="4406900"/>
            <a:ext cx="7772400" cy="136207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t"/>
          <a:lstStyle>
            <a:lvl1pPr algn="l">
              <a:defRPr b="1" cap="all" sz="4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Tex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22313" y="2906713"/>
            <a:ext cx="7772400" cy="1500187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Date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Footer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  <p:pic>
        <p:nvPic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Picture 7"/>
          <p:cNvPic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picLocks noChangeAspect="1"/>
          </p:cNvPicPr>
          <p:nvPr userDrawn="1"/>
        </p:nvPicPr>
        <p:blipFill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lip r:embed="rId1" cstate="print"/>
          <a:stretch>
            <a:fillRect/>
          </a:stretch>
        </p:blipFill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4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woObj">
  <p:cSld name="Two Content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sz="half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600200"/>
            <a:ext cx="4038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2" sz="half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48200" y="1600200"/>
            <a:ext cx="4038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Date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Foot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lide Number Placeholder 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  <p:pic>
        <p:nvPic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descr="slide_temp_images-05.jpg" id="8" name="Picture 7"/>
          <p:cNvPic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picLocks noChangeAspect="1"/>
          </p:cNvPicPr>
          <p:nvPr userDrawn="1"/>
        </p:nvPicPr>
        <p:blipFill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lip r:embed="rId1" cstate="print"/>
          <a:stretch>
            <a:fillRect/>
          </a:stretch>
        </p:blipFill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5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woTxTwoObj">
  <p:cSld name="Comparison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>
              <a:defRPr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Tex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535113"/>
            <a:ext cx="4040188" cy="639762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/>
          <a:lstStyle>
            <a:lvl1pPr indent="0" marL="0">
              <a:buNone/>
              <a:defRPr b="1" sz="2400">
                <a:uFillTx/>
              </a:defRPr>
            </a:lvl1pPr>
            <a:lvl2pPr indent="0" marL="457200">
              <a:buNone/>
              <a:defRPr b="1" sz="2000">
                <a:uFillTx/>
              </a:defRPr>
            </a:lvl2pPr>
            <a:lvl3pPr indent="0" marL="914400">
              <a:buNone/>
              <a:defRPr b="1" sz="1800">
                <a:uFillTx/>
              </a:defRPr>
            </a:lvl3pPr>
            <a:lvl4pPr indent="0" marL="1371600">
              <a:buNone/>
              <a:defRPr b="1" sz="1600">
                <a:uFillTx/>
              </a:defRPr>
            </a:lvl4pPr>
            <a:lvl5pPr indent="0" marL="1828800">
              <a:buNone/>
              <a:defRPr b="1" sz="1600">
                <a:uFillTx/>
              </a:defRPr>
            </a:lvl5pPr>
            <a:lvl6pPr indent="0" marL="2286000">
              <a:buNone/>
              <a:defRPr b="1" sz="1600">
                <a:uFillTx/>
              </a:defRPr>
            </a:lvl6pPr>
            <a:lvl7pPr indent="0" marL="2743200">
              <a:buNone/>
              <a:defRPr b="1" sz="1600">
                <a:uFillTx/>
              </a:defRPr>
            </a:lvl7pPr>
            <a:lvl8pPr indent="0" marL="3200400">
              <a:buNone/>
              <a:defRPr b="1" sz="1600">
                <a:uFillTx/>
              </a:defRPr>
            </a:lvl8pPr>
            <a:lvl9pPr indent="0" marL="3657600">
              <a:buNone/>
              <a:defRPr b="1" sz="16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2" sz="half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2174875"/>
            <a:ext cx="4040188" cy="3951288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Text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3" sz="quarter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45025" y="1535113"/>
            <a:ext cx="4041775" cy="639762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/>
          <a:lstStyle>
            <a:lvl1pPr indent="0" marL="0">
              <a:buNone/>
              <a:defRPr b="1" sz="2400">
                <a:uFillTx/>
              </a:defRPr>
            </a:lvl1pPr>
            <a:lvl2pPr indent="0" marL="457200">
              <a:buNone/>
              <a:defRPr b="1" sz="2000">
                <a:uFillTx/>
              </a:defRPr>
            </a:lvl2pPr>
            <a:lvl3pPr indent="0" marL="914400">
              <a:buNone/>
              <a:defRPr b="1" sz="1800">
                <a:uFillTx/>
              </a:defRPr>
            </a:lvl3pPr>
            <a:lvl4pPr indent="0" marL="1371600">
              <a:buNone/>
              <a:defRPr b="1" sz="1600">
                <a:uFillTx/>
              </a:defRPr>
            </a:lvl4pPr>
            <a:lvl5pPr indent="0" marL="1828800">
              <a:buNone/>
              <a:defRPr b="1" sz="1600">
                <a:uFillTx/>
              </a:defRPr>
            </a:lvl5pPr>
            <a:lvl6pPr indent="0" marL="2286000">
              <a:buNone/>
              <a:defRPr b="1" sz="1600">
                <a:uFillTx/>
              </a:defRPr>
            </a:lvl6pPr>
            <a:lvl7pPr indent="0" marL="2743200">
              <a:buNone/>
              <a:defRPr b="1" sz="1600">
                <a:uFillTx/>
              </a:defRPr>
            </a:lvl7pPr>
            <a:lvl8pPr indent="0" marL="3200400">
              <a:buNone/>
              <a:defRPr b="1" sz="1600">
                <a:uFillTx/>
              </a:defRPr>
            </a:lvl8pPr>
            <a:lvl9pPr indent="0" marL="3657600">
              <a:buNone/>
              <a:defRPr b="1" sz="16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Content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" sz="quarte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45025" y="2174875"/>
            <a:ext cx="4041775" cy="3951288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Date Placeholder 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Footer Placeholder 7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" name="Slide Number Placeholder 8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6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titleOnly">
  <p:cSld name="Title Only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Date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Foot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lide Number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  <p:pic>
        <p:nvPic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descr="slide_temp_images-05.jpg" id="6" name="Picture 5"/>
          <p:cNvPic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picLocks noChangeAspect="1"/>
          </p:cNvPicPr>
          <p:nvPr userDrawn="1"/>
        </p:nvPicPr>
        <p:blipFill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lip r:embed="rId1" cstate="print"/>
          <a:stretch>
            <a:fillRect/>
          </a:stretch>
        </p:blipFill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7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blank">
  <p:cSld name="Blank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Date Placeholder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Footer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8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objTx">
  <p:cSld name="Content with Caption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273050"/>
            <a:ext cx="3008313" cy="116205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/>
          <a:lstStyle>
            <a:lvl1pPr algn="l">
              <a:defRPr b="1" sz="2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575050" y="273050"/>
            <a:ext cx="5111750" cy="585311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Text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2" sz="half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435100"/>
            <a:ext cx="3008313" cy="46910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 indent="0" marL="0">
              <a:buNone/>
              <a:defRPr sz="1400">
                <a:uFillTx/>
              </a:defRPr>
            </a:lvl1pPr>
            <a:lvl2pPr indent="0" marL="457200">
              <a:buNone/>
              <a:defRPr sz="1200">
                <a:uFillTx/>
              </a:defRPr>
            </a:lvl2pPr>
            <a:lvl3pPr indent="0" marL="914400">
              <a:buNone/>
              <a:defRPr sz="1000">
                <a:uFillTx/>
              </a:defRPr>
            </a:lvl3pPr>
            <a:lvl4pPr indent="0" marL="1371600">
              <a:buNone/>
              <a:defRPr sz="900">
                <a:uFillTx/>
              </a:defRPr>
            </a:lvl4pPr>
            <a:lvl5pPr indent="0" marL="1828800">
              <a:buNone/>
              <a:defRPr sz="900">
                <a:uFillTx/>
              </a:defRPr>
            </a:lvl5pPr>
            <a:lvl6pPr indent="0" marL="2286000">
              <a:buNone/>
              <a:defRPr sz="900">
                <a:uFillTx/>
              </a:defRPr>
            </a:lvl6pPr>
            <a:lvl7pPr indent="0" marL="2743200">
              <a:buNone/>
              <a:defRPr sz="900">
                <a:uFillTx/>
              </a:defRPr>
            </a:lvl7pPr>
            <a:lvl8pPr indent="0" marL="3200400">
              <a:buNone/>
              <a:defRPr sz="900">
                <a:uFillTx/>
              </a:defRPr>
            </a:lvl8pPr>
            <a:lvl9pPr indent="0" marL="3657600">
              <a:buNone/>
              <a:defRPr sz="9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Date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Foot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lide Number Placeholder 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Layouts/slideLayout9.xml><?xml version="1.0" encoding="utf-8"?>
<p:sldLayout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 preserve="1" type="picTx">
  <p:cSld name="Picture with Caption"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92288" y="4800600"/>
            <a:ext cx="5486400" cy="566738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b"/>
          <a:lstStyle>
            <a:lvl1pPr algn="l">
              <a:defRPr b="1" sz="2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Picture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type="pic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92288" y="612775"/>
            <a:ext cx="5486400" cy="41148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 indent="0" marL="0">
              <a:buNone/>
              <a:defRPr sz="3200">
                <a:uFillTx/>
              </a:defRPr>
            </a:lvl1pPr>
            <a:lvl2pPr indent="0" marL="457200">
              <a:buNone/>
              <a:defRPr sz="2800">
                <a:uFillTx/>
              </a:defRPr>
            </a:lvl2pPr>
            <a:lvl3pPr indent="0" marL="914400">
              <a:buNone/>
              <a:defRPr sz="2400">
                <a:uFillTx/>
              </a:defRPr>
            </a:lvl3pPr>
            <a:lvl4pPr indent="0" marL="1371600">
              <a:buNone/>
              <a:defRPr sz="2000">
                <a:uFillTx/>
              </a:defRPr>
            </a:lvl4pPr>
            <a:lvl5pPr indent="0" marL="1828800">
              <a:buNone/>
              <a:defRPr sz="2000">
                <a:uFillTx/>
              </a:defRPr>
            </a:lvl5pPr>
            <a:lvl6pPr indent="0" marL="2286000">
              <a:buNone/>
              <a:defRPr sz="2000">
                <a:uFillTx/>
              </a:defRPr>
            </a:lvl6pPr>
            <a:lvl7pPr indent="0" marL="2743200">
              <a:buNone/>
              <a:defRPr sz="2000">
                <a:uFillTx/>
              </a:defRPr>
            </a:lvl7pPr>
            <a:lvl8pPr indent="0" marL="3200400">
              <a:buNone/>
              <a:defRPr sz="2000">
                <a:uFillTx/>
              </a:defRPr>
            </a:lvl8pPr>
            <a:lvl9pPr indent="0" marL="3657600">
              <a:buNone/>
              <a:defRPr sz="2000">
                <a:uFillTx/>
              </a:defRPr>
            </a:lvl9pPr>
          </a:lstStyle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Text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2" sz="half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92288" y="5367338"/>
            <a:ext cx="5486400" cy="804862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>
            <a:lvl1pPr indent="0" marL="0">
              <a:buNone/>
              <a:defRPr sz="1400">
                <a:uFillTx/>
              </a:defRPr>
            </a:lvl1pPr>
            <a:lvl2pPr indent="0" marL="457200">
              <a:buNone/>
              <a:defRPr sz="1200">
                <a:uFillTx/>
              </a:defRPr>
            </a:lvl2pPr>
            <a:lvl3pPr indent="0" marL="914400">
              <a:buNone/>
              <a:defRPr sz="1000">
                <a:uFillTx/>
              </a:defRPr>
            </a:lvl3pPr>
            <a:lvl4pPr indent="0" marL="1371600">
              <a:buNone/>
              <a:defRPr sz="900">
                <a:uFillTx/>
              </a:defRPr>
            </a:lvl4pPr>
            <a:lvl5pPr indent="0" marL="1828800">
              <a:buNone/>
              <a:defRPr sz="900">
                <a:uFillTx/>
              </a:defRPr>
            </a:lvl5pPr>
            <a:lvl6pPr indent="0" marL="2286000">
              <a:buNone/>
              <a:defRPr sz="900">
                <a:uFillTx/>
              </a:defRPr>
            </a:lvl6pPr>
            <a:lvl7pPr indent="0" marL="2743200">
              <a:buNone/>
              <a:defRPr sz="900">
                <a:uFillTx/>
              </a:defRPr>
            </a:lvl7pPr>
            <a:lvl8pPr indent="0" marL="3200400">
              <a:buNone/>
              <a:defRPr sz="900">
                <a:uFillTx/>
              </a:defRPr>
            </a:lvl8pPr>
            <a:lvl9pPr indent="0" marL="3657600">
              <a:buNone/>
              <a:defRPr sz="900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Date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0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Foot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1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lide Number Placeholder 6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Layout>
</file>

<file path=ppt/slideMasters/_rels/slideMaster1.xml.rels><?xml version="1.0" standalone="yes" ?><Relationships xmlns="http://schemas.openxmlformats.org/package/2006/relationships"><Relationship Id="rId1" Target="../slideLayouts/slideLayout1.xml" Type="http://schemas.openxmlformats.org/officeDocument/2006/relationships/slideLayout"></Relationship><Relationship Id="rId2" Target="../slideLayouts/slideLayout2.xml" Type="http://schemas.openxmlformats.org/officeDocument/2006/relationships/slideLayout"></Relationship><Relationship Id="rId3" Target="../slideLayouts/slideLayout3.xml" Type="http://schemas.openxmlformats.org/officeDocument/2006/relationships/slideLayout"></Relationship><Relationship Id="rId4" Target="../slideLayouts/slideLayout4.xml" Type="http://schemas.openxmlformats.org/officeDocument/2006/relationships/slideLayout"></Relationship><Relationship Id="rId5" Target="../slideLayouts/slideLayout5.xml" Type="http://schemas.openxmlformats.org/officeDocument/2006/relationships/slideLayout"></Relationship><Relationship Id="rId6" Target="../slideLayouts/slideLayout6.xml" Type="http://schemas.openxmlformats.org/officeDocument/2006/relationships/slideLayout"></Relationship><Relationship Id="rId7" Target="../slideLayouts/slideLayout7.xml" Type="http://schemas.openxmlformats.org/officeDocument/2006/relationships/slideLayout"></Relationship><Relationship Id="rId8" Target="../slideLayouts/slideLayout8.xml" Type="http://schemas.openxmlformats.org/officeDocument/2006/relationships/slideLayout"></Relationship><Relationship Id="rId9" Target="../slideLayouts/slideLayout9.xml" Type="http://schemas.openxmlformats.org/officeDocument/2006/relationships/slideLayout"></Relationship><Relationship Id="rId10" Target="../slideLayouts/slideLayout10.xml" Type="http://schemas.openxmlformats.org/officeDocument/2006/relationships/slideLayout"></Relationship><Relationship Id="rId11" Target="../slideLayouts/slideLayout11.xml" Type="http://schemas.openxmlformats.org/officeDocument/2006/relationships/slideLayout"></Relationship><Relationship Id="rId12" Target="../theme/theme1.xml" Type="http://schemas.openxmlformats.org/officeDocument/2006/relationships/theme"></Relationship></Relationships>
</file>

<file path=ppt/slideMasters/slideMaster1.xml><?xml version="1.0" encoding="utf-8"?>
<p:sldMaster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bg>
      <p:bgRef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x="1001">
        <a:schemeClr val="bg1"/>
      </p:bgRef>
    </p:bg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Placeholder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274638"/>
            <a:ext cx="8229600" cy="1143000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bIns="45720" lIns="91440" rIns="91440" rtlCol="0" tIns="45720" vert="horz">
            <a:normAutofit/>
          </a:bodyPr>
          <a:lstStyle/>
          <a:p>
            <a:r>
              <a:rPr dirty="0" lang="en-US">
                <a:uFillTx/>
              </a:rPr>
              <a:t>Click to edit Master title style</a:t>
            </a:r>
            <a:endParaRPr dirty="0"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Tex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 type="body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600200"/>
            <a:ext cx="8229600" cy="4525963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bIns="45720" lIns="91440" rIns="91440" rtlCol="0" tIns="45720" vert="horz">
            <a:normAutofit/>
          </a:bodyPr>
          <a:lstStyle/>
          <a:p>
            <a:pPr lvl="0"/>
            <a:r>
              <a:rPr dirty="0" lang="en-US">
                <a:uFillTx/>
              </a:rPr>
              <a:t>Click to edit Master text styles</a:t>
            </a:r>
          </a:p>
          <a:p>
            <a:pPr lvl="1"/>
            <a:r>
              <a:rPr dirty="0" lang="en-US">
                <a:uFillTx/>
              </a:rPr>
              <a:t>Second level</a:t>
            </a:r>
          </a:p>
          <a:p>
            <a:pPr lvl="2"/>
            <a:r>
              <a:rPr dirty="0" lang="en-US">
                <a:uFillTx/>
              </a:rPr>
              <a:t>Third level</a:t>
            </a:r>
          </a:p>
          <a:p>
            <a:pPr lvl="3"/>
            <a:r>
              <a:rPr dirty="0" lang="en-US">
                <a:uFillTx/>
              </a:rPr>
              <a:t>Fourth level</a:t>
            </a:r>
          </a:p>
          <a:p>
            <a:pPr lvl="4"/>
            <a:r>
              <a:rPr dirty="0" lang="en-US">
                <a:uFillTx/>
              </a:rPr>
              <a:t>Fifth level</a:t>
            </a:r>
            <a:endParaRPr dirty="0"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Date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2" sz="half" type="dt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6356350"/>
            <a:ext cx="2133600" cy="36512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EDFE8939-8BB9-4ABD-A74D-5B5EFF8793B9}" type="datetimeFigureOut">
              <a:rPr lang="en-US" smtClean="0">
                <a:uFillTx/>
              </a:rPr>
              <a:pPr/>
              <a:t>7/18/2019</a:t>
            </a:fld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Footer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3" sz="quarter" type="ftr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124200" y="6356350"/>
            <a:ext cx="2895600" cy="36512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553200" y="6356350"/>
            <a:ext cx="2133600" cy="365125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679133A2-DB04-4CB9-AA89-D760A50C8472}" type="slidenum">
              <a:rPr lang="en-CA" smtClean="0">
                <a:uFillTx/>
              </a:rPr>
              <a:pPr/>
              <a:t>‹#›</a:t>
            </a:fld>
            <a:endParaRPr lang="en-CA">
              <a:uFillTx/>
            </a:endParaRPr>
          </a:p>
        </p:txBody>
      </p:sp>
    </p:spTree>
  </p:cSld>
  <p:clrMap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accent1="accent1" accent2="accent2" accent3="accent3" accent4="accent4" accent5="accent5" accent6="accent6" bg1="lt1" bg2="lt2" folHlink="folHlink" hlink="hlink" tx1="dk1" tx2="dk2"/>
  <p:sldLayoutIdLst>
    <p:sldLayoutId r:id="rId1" id="2147483661"/>
    <p:sldLayoutId r:id="rId2" id="2147483662"/>
    <p:sldLayoutId r:id="rId3" id="2147483663"/>
    <p:sldLayoutId r:id="rId4" id="2147483664"/>
    <p:sldLayoutId r:id="rId5" id="2147483665"/>
    <p:sldLayoutId r:id="rId6" id="2147483666"/>
    <p:sldLayoutId r:id="rId7" id="2147483667"/>
    <p:sldLayoutId r:id="rId8" id="2147483668"/>
    <p:sldLayoutId r:id="rId9" id="2147483669"/>
    <p:sldLayoutId r:id="rId10" id="2147483670"/>
    <p:sldLayoutId r:id="rId11" id="2147483671"/>
  </p:sldLayoutIdLst>
  <p:txStyles>
    <p:title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<a:lvl1pPr algn="ctr" defTabSz="914400" eaLnBrk="1" hangingPunct="1" latinLnBrk="0" rtl="0">
        <a:spcBef>
          <a:spcPct val="0"/>
        </a:spcBef>
        <a:buNone/>
        <a:defRPr kern="1200" sz="4000">
          <a:solidFill>
            <a:srgbClr val="BF1E2E"/>
          </a:solidFill>
          <a:uFillTx/>
          <a:latin charset="0" pitchFamily="34" typeface="Century Gothic"/>
          <a:ea typeface="+mj-ea"/>
          <a:cs typeface="+mj-cs"/>
        </a:defRPr>
      </a:lvl1pPr>
    </p:titleStyle>
    <p:body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<a:lvl1pPr algn="l" defTabSz="914400" eaLnBrk="1" hangingPunct="1" indent="-342900" latinLnBrk="0" marL="342900" rtl="0">
        <a:spcBef>
          <a:spcPct val="20000"/>
        </a:spcBef>
        <a:buFont charset="0" pitchFamily="34" typeface="Arial"/>
        <a:buChar char="•"/>
        <a:defRPr kern="1200" sz="320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charset="0" pitchFamily="34" typeface="Arial"/>
        <a:buChar char="–"/>
        <a:defRPr kern="1200" sz="280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charset="0" pitchFamily="34" typeface="Arial"/>
        <a:buChar char="•"/>
        <a:defRPr kern="1200" sz="240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charset="0" pitchFamily="34" typeface="Arial"/>
        <a:buChar char="–"/>
        <a:defRPr kern="1200" sz="200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charset="0" pitchFamily="34" typeface="Arial"/>
        <a:buChar char="»"/>
        <a:defRPr kern="1200" sz="200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charset="0" pitchFamily="34" typeface="Arial"/>
        <a:buChar char="•"/>
        <a:defRPr kern="1200" sz="20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<a:defPPr>
        <a:defRPr lang="en-US">
          <a:uFillTx/>
        </a:defRPr>
      </a:defPPr>
      <a:lvl1pPr algn="l" defTabSz="914400" eaLnBrk="1" hangingPunct="1" latinLnBrk="0" marL="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standalone="yes" ?><Relationships xmlns="http://schemas.openxmlformats.org/package/2006/relationships"><Relationship Id="rId1" Target="../slideLayouts/slideLayout1.xml" Type="http://schemas.openxmlformats.org/officeDocument/2006/relationships/slideLayout"></Relationship></Relationships>
</file>

<file path=ppt/slides/_rels/slide10.xml.rels><?xml version="1.0" standalone="yes" ?><Relationships xmlns="http://schemas.openxmlformats.org/package/2006/relationships"><Relationship Id="rId1" Target="../slideLayouts/slideLayout7.xml" Type="http://schemas.openxmlformats.org/officeDocument/2006/relationships/slideLayout"></Relationship></Relationships>
</file>

<file path=ppt/slides/_rels/slide11.xml.rels><?xml version="1.0" standalone="yes" ?><Relationships xmlns="http://schemas.openxmlformats.org/package/2006/relationships"><Relationship Id="rId1" Target="../slideLayouts/slideLayout6.xml" Type="http://schemas.openxmlformats.org/officeDocument/2006/relationships/slideLayout"></Relationship></Relationships>
</file>

<file path=ppt/slides/_rels/slide12.xml.rels><?xml version="1.0" standalone="yes" ?><Relationships xmlns="http://schemas.openxmlformats.org/package/2006/relationships"><Relationship Id="rId1" Target="../slideLayouts/slideLayout7.xml" Type="http://schemas.openxmlformats.org/officeDocument/2006/relationships/slideLayout"></Relationship></Relationships>
</file>

<file path=ppt/slides/_rels/slide13.xml.rels><?xml version="1.0" standalone="yes" ?><Relationships xmlns="http://schemas.openxmlformats.org/package/2006/relationships"><Relationship Id="rId1" Target="../slideLayouts/slideLayout6.xml" Type="http://schemas.openxmlformats.org/officeDocument/2006/relationships/slideLayout"></Relationship></Relationships>
</file>

<file path=ppt/slides/_rels/slide14.xml.rels><?xml version="1.0" standalone="yes" ?><Relationships xmlns="http://schemas.openxmlformats.org/package/2006/relationships"><Relationship Id="rId1" Target="../slideLayouts/slideLayout7.xml" Type="http://schemas.openxmlformats.org/officeDocument/2006/relationships/slideLayout"></Relationship></Relationships>
</file>

<file path=ppt/slides/_rels/slide15.xml.rels><?xml version="1.0" standalone="yes" ?><Relationships xmlns="http://schemas.openxmlformats.org/package/2006/relationships"><Relationship Id="rId1" Target="../slideLayouts/slideLayout6.xml" Type="http://schemas.openxmlformats.org/officeDocument/2006/relationships/slideLayout"></Relationship></Relationships>
</file>

<file path=ppt/slides/_rels/slide16.xml.rels><?xml version="1.0" standalone="yes" ?><Relationships xmlns="http://schemas.openxmlformats.org/package/2006/relationships"><Relationship Id="rId1" Target="../slideLayouts/slideLayout7.xml" Type="http://schemas.openxmlformats.org/officeDocument/2006/relationships/slideLayout"></Relationship></Relationships>
</file>

<file path=ppt/slides/_rels/slide17.xml.rels><?xml version="1.0" standalone="yes" ?><Relationships xmlns="http://schemas.openxmlformats.org/package/2006/relationships"><Relationship Id="rId1" Target="../slideLayouts/slideLayout6.xml" Type="http://schemas.openxmlformats.org/officeDocument/2006/relationships/slideLayout"></Relationship></Relationships>
</file>

<file path=ppt/slides/_rels/slide18.xml.rels><?xml version="1.0" standalone="yes" ?><Relationships xmlns="http://schemas.openxmlformats.org/package/2006/relationships"><Relationship Id="rId1" Target="../slideLayouts/slideLayout7.xml" Type="http://schemas.openxmlformats.org/officeDocument/2006/relationships/slideLayout"></Relationship></Relationships>
</file>

<file path=ppt/slides/_rels/slide19.xml.rels><?xml version="1.0" standalone="yes" ?><Relationships xmlns="http://schemas.openxmlformats.org/package/2006/relationships"><Relationship Id="rId1" Target="../slideLayouts/slideLayout6.xml" Type="http://schemas.openxmlformats.org/officeDocument/2006/relationships/slideLayout"></Relationship></Relationships>
</file>

<file path=ppt/slides/_rels/slide2.xml.rels><?xml version="1.0" standalone="yes" ?><Relationships xmlns="http://schemas.openxmlformats.org/package/2006/relationships"><Relationship Id="rId1" Target="../slideLayouts/slideLayout3.xml" Type="http://schemas.openxmlformats.org/officeDocument/2006/relationships/slideLayout"></Relationship></Relationships>
</file>

<file path=ppt/slides/_rels/slide20.xml.rels><?xml version="1.0" standalone="yes" ?><Relationships xmlns="http://schemas.openxmlformats.org/package/2006/relationships"><Relationship Id="rId1" Target="../slideLayouts/slideLayout7.xml" Type="http://schemas.openxmlformats.org/officeDocument/2006/relationships/slideLayout"></Relationship></Relationships>
</file>

<file path=ppt/slides/_rels/slide21.xml.rels><?xml version="1.0" standalone="yes" ?><Relationships xmlns="http://schemas.openxmlformats.org/package/2006/relationships"><Relationship Id="rId1" Target="../slideLayouts/slideLayout2.xml" Type="http://schemas.openxmlformats.org/officeDocument/2006/relationships/slideLayout"></Relationship><Relationship Id="rId2" Target="http://www.rcmp-grc.gc.ca/scams-fraudes/phishing-eng.htm" TargetMode="External" Type="http://schemas.openxmlformats.org/officeDocument/2006/relationships/hyperlink"></Relationship></Relationships>
</file>

<file path=ppt/slides/_rels/slide3.xml.rels><?xml version="1.0" standalone="yes" ?><Relationships xmlns="http://schemas.openxmlformats.org/package/2006/relationships"><Relationship Id="rId1" Target="../slideLayouts/slideLayout6.xml" Type="http://schemas.openxmlformats.org/officeDocument/2006/relationships/slideLayout"></Relationship></Relationships>
</file>

<file path=ppt/slides/_rels/slide4.xml.rels><?xml version="1.0" standalone="yes" ?><Relationships xmlns="http://schemas.openxmlformats.org/package/2006/relationships"><Relationship Id="rId1" Target="../slideLayouts/slideLayout10.xml" Type="http://schemas.openxmlformats.org/officeDocument/2006/relationships/slideLayout"></Relationship></Relationships>
</file>

<file path=ppt/slides/_rels/slide5.xml.rels><?xml version="1.0" standalone="yes" ?><Relationships xmlns="http://schemas.openxmlformats.org/package/2006/relationships"><Relationship Id="rId1" Target="../slideLayouts/slideLayout4.xml" Type="http://schemas.openxmlformats.org/officeDocument/2006/relationships/slideLayout"></Relationship></Relationships>
</file>

<file path=ppt/slides/_rels/slide6.xml.rels><?xml version="1.0" standalone="yes" ?><Relationships xmlns="http://schemas.openxmlformats.org/package/2006/relationships"><Relationship Id="rId1" Target="../slideLayouts/slideLayout10.xml" Type="http://schemas.openxmlformats.org/officeDocument/2006/relationships/slideLayout"></Relationship></Relationships>
</file>

<file path=ppt/slides/_rels/slide7.xml.rels><?xml version="1.0" standalone="yes" ?><Relationships xmlns="http://schemas.openxmlformats.org/package/2006/relationships"><Relationship Id="rId1" Target="../slideLayouts/slideLayout6.xml" Type="http://schemas.openxmlformats.org/officeDocument/2006/relationships/slideLayout"></Relationship></Relationships>
</file>

<file path=ppt/slides/_rels/slide8.xml.rels><?xml version="1.0" standalone="yes" ?><Relationships xmlns="http://schemas.openxmlformats.org/package/2006/relationships"><Relationship Id="rId1" Target="../slideLayouts/slideLayout7.xml" Type="http://schemas.openxmlformats.org/officeDocument/2006/relationships/slideLayout"></Relationship></Relationships>
</file>

<file path=ppt/slides/_rels/slide9.xml.rels><?xml version="1.0" standalone="yes" ?><Relationships xmlns="http://schemas.openxmlformats.org/package/2006/relationships"><Relationship Id="rId1" Target="../slideLayouts/slideLayout6.xml" Type="http://schemas.openxmlformats.org/officeDocument/2006/relationships/slideLayout"></Relationship></Relationships>
</file>

<file path=ppt/slides/slide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-919782" y="928687"/>
            <a:ext cx="7772400" cy="1320001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 bIns="45720" lIns="91440" rIns="91440" rtlCol="0" tIns="45720" vert="horz">
            <a:normAutofit fontScale="90000" lnSpcReduction="10000"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dirty="0" lang="en-US" sz="2900">
                <a:uFillTx/>
                <a:latin charset="0" pitchFamily="34" typeface="Century Gothic"/>
              </a:rPr>
              <a:t>PowerPoint 1:</a:t>
            </a:r>
            <a:r>
              <a:rPr dirty="0" lang="en-US" sz="3100">
                <a:uFillTx/>
                <a:latin charset="0" pitchFamily="34" typeface="Century Gothic"/>
              </a:rPr>
              <a:t> </a:t>
            </a:r>
            <a:br>
              <a:rPr dirty="0" lang="en-US">
                <a:uFillTx/>
                <a:latin charset="0" pitchFamily="34" typeface="Century Gothic"/>
              </a:rPr>
            </a:br>
            <a:r>
              <a:rPr dirty="0" lang="en-US">
                <a:uFillTx/>
                <a:latin charset="0" pitchFamily="34" typeface="Century Gothic"/>
              </a:rPr>
              <a:t>Email fraud/</a:t>
            </a:r>
            <a:br>
              <a:rPr dirty="0" lang="en-US">
                <a:uFillTx/>
                <a:latin charset="0" pitchFamily="34" typeface="Century Gothic"/>
              </a:rPr>
            </a:br>
            <a:r>
              <a:rPr dirty="0" lang="en-US">
                <a:uFillTx/>
                <a:latin charset="0" pitchFamily="34" typeface="Century Gothic"/>
              </a:rPr>
              <a:t>phishing</a:t>
            </a:r>
            <a:endParaRPr dirty="0" lang="en-CA">
              <a:uFillTx/>
              <a:latin charset="0" pitchFamily="34" typeface="Century Gothic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ubtitle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559224" y="2071678"/>
            <a:ext cx="6400800" cy="744488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bIns="45720" lIns="91440" rIns="91440" rtlCol="0" tIns="45720" vert="horz">
            <a:normAutofit/>
          </a:bodyPr>
          <a:lstStyle>
            <a:lvl1pPr algn="ctr" defTabSz="914400" eaLnBrk="1" hangingPunct="1" indent="0" latinLnBrk="0" marL="0" rtl="0">
              <a:spcBef>
                <a:spcPct val="20000"/>
              </a:spcBef>
              <a:buFont charset="0" pitchFamily="34" typeface="Arial"/>
              <a:buNone/>
              <a:defRPr kern="1200" sz="32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algn="ctr" defTabSz="914400" eaLnBrk="1" hangingPunct="1" indent="0" latinLnBrk="0" marL="457200" rtl="0">
              <a:spcBef>
                <a:spcPct val="20000"/>
              </a:spcBef>
              <a:buFont charset="0" pitchFamily="34" typeface="Arial"/>
              <a:buNone/>
              <a:defRPr kern="1200" sz="28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algn="ctr" defTabSz="914400" eaLnBrk="1" hangingPunct="1" indent="0" latinLnBrk="0" marL="914400" rtl="0">
              <a:spcBef>
                <a:spcPct val="20000"/>
              </a:spcBef>
              <a:buFont charset="0" pitchFamily="34" typeface="Arial"/>
              <a:buNone/>
              <a:defRPr kern="1200" sz="24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algn="ctr" defTabSz="914400" eaLnBrk="1" hangingPunct="1" indent="0" latinLnBrk="0" marL="1371600" rtl="0">
              <a:spcBef>
                <a:spcPct val="20000"/>
              </a:spcBef>
              <a:buFont charset="0" pitchFamily="34" typeface="Arial"/>
              <a:buNone/>
              <a:defRPr kern="1200" sz="20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algn="ctr" defTabSz="914400" eaLnBrk="1" hangingPunct="1" indent="0" latinLnBrk="0" marL="1828800" rtl="0">
              <a:spcBef>
                <a:spcPct val="20000"/>
              </a:spcBef>
              <a:buFont charset="0" pitchFamily="34" typeface="Arial"/>
              <a:buNone/>
              <a:defRPr kern="1200" sz="20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algn="ctr" defTabSz="914400" eaLnBrk="1" hangingPunct="1" indent="0" latinLnBrk="0" marL="2286000" rtl="0">
              <a:spcBef>
                <a:spcPct val="20000"/>
              </a:spcBef>
              <a:buFont charset="0" pitchFamily="34" typeface="Arial"/>
              <a:buNone/>
              <a:defRPr kern="1200" sz="20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6pPr>
            <a:lvl7pPr algn="ctr" defTabSz="914400" eaLnBrk="1" hangingPunct="1" indent="0" latinLnBrk="0" marL="2743200" rtl="0">
              <a:spcBef>
                <a:spcPct val="20000"/>
              </a:spcBef>
              <a:buFont charset="0" pitchFamily="34" typeface="Arial"/>
              <a:buNone/>
              <a:defRPr kern="1200" sz="20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7pPr>
            <a:lvl8pPr algn="ctr" defTabSz="914400" eaLnBrk="1" hangingPunct="1" indent="0" latinLnBrk="0" marL="3200400" rtl="0">
              <a:spcBef>
                <a:spcPct val="20000"/>
              </a:spcBef>
              <a:buFont charset="0" pitchFamily="34" typeface="Arial"/>
              <a:buNone/>
              <a:defRPr kern="1200" sz="20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8pPr>
            <a:lvl9pPr algn="ctr" defTabSz="914400" eaLnBrk="1" hangingPunct="1" indent="0" latinLnBrk="0" marL="3657600" rtl="0">
              <a:spcBef>
                <a:spcPct val="20000"/>
              </a:spcBef>
              <a:buFont charset="0" pitchFamily="34" typeface="Arial"/>
              <a:buNone/>
              <a:defRPr kern="1200" sz="2000">
                <a:solidFill>
                  <a:schemeClr val="tx1">
                    <a:tint val="75000"/>
                  </a:schemeClr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dirty="0" lang="en-CA">
                <a:uFillTx/>
              </a:rPr>
              <a:t>Lesson 2-2</a:t>
            </a: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260648"/>
            <a:ext cx="8229600" cy="11430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algn="l"/>
            <a:r>
              <a:rPr dirty="0" lang="en-US" sz="4000">
                <a:solidFill>
                  <a:srgbClr val="BF1E2E"/>
                </a:solidFill>
                <a:uFillTx/>
                <a:latin charset="0" pitchFamily="34" typeface="Century Gothic"/>
              </a:rPr>
              <a:t>Phishing characteristics</a:t>
            </a:r>
            <a:endParaRPr dirty="0" lang="en-CA" sz="4000">
              <a:solidFill>
                <a:srgbClr val="BF1E2E"/>
              </a:solidFill>
              <a:uFillTx/>
              <a:latin charset="0" pitchFamily="34" typeface="Century Gothic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586210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indent="-342900" lvl="1" marL="342900">
              <a:buFont charset="0" pitchFamily="34" typeface="Arial"/>
              <a:buChar char="•"/>
            </a:pPr>
            <a:r>
              <a:rPr dirty="0" lang="en-US" sz="3200">
                <a:uFillTx/>
              </a:rPr>
              <a:t>Often, the message or website includes </a:t>
            </a:r>
            <a:r>
              <a:rPr dirty="0" lang="en-US" sz="3200">
                <a:solidFill>
                  <a:srgbClr val="BF1E2E"/>
                </a:solidFill>
                <a:uFillTx/>
              </a:rPr>
              <a:t>official-looking logos</a:t>
            </a:r>
            <a:r>
              <a:rPr dirty="0" lang="en-US" sz="3200">
                <a:uFillTx/>
              </a:rPr>
              <a:t> and other identifying information taken directly from </a:t>
            </a:r>
            <a:r>
              <a:rPr dirty="0" lang="en-US" sz="3200">
                <a:solidFill>
                  <a:srgbClr val="BF1E2E"/>
                </a:solidFill>
                <a:uFillTx/>
              </a:rPr>
              <a:t>legitimate websites</a:t>
            </a:r>
            <a:r>
              <a:rPr dirty="0" lang="en-US" sz="3200">
                <a:uFillTx/>
              </a:rPr>
              <a:t>. </a:t>
            </a:r>
            <a:r>
              <a:rPr dirty="0" lang="en-US" sz="3200">
                <a:solidFill>
                  <a:srgbClr val="BF1E2E"/>
                </a:solidFill>
                <a:uFillTx/>
              </a:rPr>
              <a:t>Government</a:t>
            </a:r>
            <a:r>
              <a:rPr dirty="0" lang="en-US" sz="3200">
                <a:uFillTx/>
              </a:rPr>
              <a:t>,</a:t>
            </a:r>
            <a:r>
              <a:rPr dirty="0" lang="en-US" sz="3200">
                <a:solidFill>
                  <a:srgbClr val="BF1E2E"/>
                </a:solidFill>
                <a:uFillTx/>
              </a:rPr>
              <a:t> financial institutions</a:t>
            </a:r>
            <a:r>
              <a:rPr dirty="0" lang="en-US" sz="3200">
                <a:uFillTx/>
              </a:rPr>
              <a:t> and </a:t>
            </a:r>
            <a:r>
              <a:rPr dirty="0" lang="en-US" sz="3200">
                <a:solidFill>
                  <a:srgbClr val="BF1E2E"/>
                </a:solidFill>
                <a:uFillTx/>
              </a:rPr>
              <a:t>online payment services</a:t>
            </a:r>
            <a:r>
              <a:rPr dirty="0" lang="en-US" sz="3200">
                <a:uFillTx/>
              </a:rPr>
              <a:t> are common targets of brand spoofing.</a:t>
            </a:r>
            <a:endParaRPr dirty="0" lang="en-CA" sz="3200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10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build="p" grpId="0" spid="5"/>
    </p:bldLst>
  </p:timing>
</p:sld>
</file>

<file path=ppt/slides/slide1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556792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lvl="0"/>
            <a:r>
              <a:rPr dirty="0" lang="en-US">
                <a:uFillTx/>
              </a:rPr>
              <a:t>Email money transfer alert: Please </a:t>
            </a:r>
            <a:r>
              <a:rPr dirty="0" lang="en-US">
                <a:solidFill>
                  <a:schemeClr val="bg1"/>
                </a:solidFill>
                <a:uFillTx/>
              </a:rPr>
              <a:t>verify this payment information </a:t>
            </a:r>
            <a:r>
              <a:rPr dirty="0" lang="en-US">
                <a:uFillTx/>
              </a:rPr>
              <a:t>below ...</a:t>
            </a:r>
          </a:p>
        </p:txBody>
      </p: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traight Connector 4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928662" y="2571744"/>
            <a:ext cx="345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traight Connector 5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643702" y="2071678"/>
            <a:ext cx="158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11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628800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lvl="0"/>
            <a:r>
              <a:rPr dirty="0" lang="en-US">
                <a:uFillTx/>
              </a:rPr>
              <a:t>Email money transfer alert: Please </a:t>
            </a:r>
            <a:r>
              <a:rPr dirty="0" lang="en-US">
                <a:solidFill>
                  <a:srgbClr val="BF1E2E"/>
                </a:solidFill>
                <a:uFillTx/>
              </a:rPr>
              <a:t>verify this payment information</a:t>
            </a:r>
            <a:r>
              <a:rPr dirty="0" lang="en-US">
                <a:uFillTx/>
              </a:rPr>
              <a:t> below ...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260648"/>
            <a:ext cx="8229600" cy="11430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12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build="p" grpId="0" spid="4"/>
    </p:bldLst>
  </p:timing>
</p:sld>
</file>

<file path=ppt/slides/slide13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628800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dirty="0" lang="en-US">
                <a:uFillTx/>
              </a:rPr>
              <a:t>It has come to our attention that your </a:t>
            </a:r>
            <a:r>
              <a:rPr dirty="0" lang="en-US">
                <a:solidFill>
                  <a:schemeClr val="bg1"/>
                </a:solidFill>
                <a:uFillTx/>
              </a:rPr>
              <a:t>online banking</a:t>
            </a:r>
            <a:r>
              <a:rPr dirty="0" lang="en-US">
                <a:uFillTx/>
              </a:rPr>
              <a:t> profile needs to be </a:t>
            </a:r>
            <a:r>
              <a:rPr dirty="0" lang="en-US">
                <a:solidFill>
                  <a:schemeClr val="bg1"/>
                </a:solidFill>
                <a:uFillTx/>
              </a:rPr>
              <a:t>updated</a:t>
            </a:r>
            <a:r>
              <a:rPr dirty="0" lang="en-US">
                <a:uFillTx/>
              </a:rPr>
              <a:t> as part of our continuous efforts to </a:t>
            </a:r>
            <a:r>
              <a:rPr dirty="0" lang="en-US">
                <a:solidFill>
                  <a:schemeClr val="bg1"/>
                </a:solidFill>
                <a:uFillTx/>
              </a:rPr>
              <a:t>protect your account</a:t>
            </a:r>
            <a:r>
              <a:rPr dirty="0" lang="en-US">
                <a:uFillTx/>
              </a:rPr>
              <a:t> and reduce instances of </a:t>
            </a:r>
            <a:r>
              <a:rPr dirty="0" lang="en-US">
                <a:solidFill>
                  <a:schemeClr val="bg1"/>
                </a:solidFill>
                <a:uFillTx/>
              </a:rPr>
              <a:t>fraud</a:t>
            </a:r>
            <a:r>
              <a:rPr dirty="0" lang="en-US">
                <a:uFillTx/>
              </a:rPr>
              <a:t> ...</a:t>
            </a:r>
          </a:p>
        </p:txBody>
      </p: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traight Connector 5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918546" y="2571744"/>
            <a:ext cx="129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traight Connector 6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500694" y="2571744"/>
            <a:ext cx="1368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Straight Connector 7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207338" y="2071678"/>
            <a:ext cx="104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" name="Straight Connector 8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904446" y="3571876"/>
            <a:ext cx="900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" name="Straight Connector 9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143504" y="3071810"/>
            <a:ext cx="3420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13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303238"/>
            <a:ext cx="8229600" cy="11430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628800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dirty="0" lang="en-US">
                <a:uFillTx/>
              </a:rPr>
              <a:t>It has come to our attention that your </a:t>
            </a:r>
            <a:r>
              <a:rPr dirty="0" lang="en-US">
                <a:solidFill>
                  <a:srgbClr val="BF1E2E"/>
                </a:solidFill>
                <a:uFillTx/>
              </a:rPr>
              <a:t>online banking</a:t>
            </a:r>
            <a:r>
              <a:rPr dirty="0" lang="en-US">
                <a:uFillTx/>
              </a:rPr>
              <a:t> profile needs to be </a:t>
            </a:r>
            <a:r>
              <a:rPr dirty="0" lang="en-US">
                <a:solidFill>
                  <a:srgbClr val="BF1E2E"/>
                </a:solidFill>
                <a:uFillTx/>
              </a:rPr>
              <a:t>updated</a:t>
            </a:r>
            <a:r>
              <a:rPr dirty="0" lang="en-US">
                <a:uFillTx/>
              </a:rPr>
              <a:t> as part of our continuous efforts to </a:t>
            </a:r>
            <a:r>
              <a:rPr dirty="0" lang="en-US">
                <a:solidFill>
                  <a:srgbClr val="BF1E2E"/>
                </a:solidFill>
                <a:uFillTx/>
              </a:rPr>
              <a:t>protect your account</a:t>
            </a:r>
            <a:r>
              <a:rPr dirty="0" lang="en-US">
                <a:uFillTx/>
              </a:rPr>
              <a:t> and reduce instances of </a:t>
            </a:r>
            <a:r>
              <a:rPr dirty="0" lang="en-US">
                <a:solidFill>
                  <a:srgbClr val="BF1E2E"/>
                </a:solidFill>
                <a:uFillTx/>
              </a:rPr>
              <a:t>fraud</a:t>
            </a:r>
            <a:r>
              <a:rPr dirty="0" lang="en-US">
                <a:uFillTx/>
              </a:rPr>
              <a:t> ...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14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build="p" grpId="0" spid="5"/>
    </p:bldLst>
  </p:timing>
</p:sld>
</file>

<file path=ppt/slides/slide15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556792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lvl="0"/>
            <a:r>
              <a:rPr dirty="0" lang="en-US">
                <a:uFillTx/>
              </a:rPr>
              <a:t>Dear </a:t>
            </a:r>
            <a:r>
              <a:rPr dirty="0" lang="en-US">
                <a:solidFill>
                  <a:schemeClr val="bg1"/>
                </a:solidFill>
                <a:uFillTx/>
              </a:rPr>
              <a:t>online account </a:t>
            </a:r>
            <a:r>
              <a:rPr dirty="0" lang="en-US">
                <a:uFillTx/>
              </a:rPr>
              <a:t>holder: Access to your </a:t>
            </a:r>
            <a:r>
              <a:rPr dirty="0" lang="en-US">
                <a:solidFill>
                  <a:schemeClr val="bg1"/>
                </a:solidFill>
                <a:uFillTx/>
              </a:rPr>
              <a:t>account</a:t>
            </a:r>
            <a:r>
              <a:rPr dirty="0" lang="en-US">
                <a:uFillTx/>
              </a:rPr>
              <a:t> is </a:t>
            </a:r>
            <a:r>
              <a:rPr dirty="0" lang="en-US">
                <a:solidFill>
                  <a:schemeClr val="bg1"/>
                </a:solidFill>
                <a:uFillTx/>
              </a:rPr>
              <a:t>currently unavailable</a:t>
            </a:r>
            <a:r>
              <a:rPr dirty="0" lang="en-US">
                <a:uFillTx/>
              </a:rPr>
              <a:t> ...</a:t>
            </a:r>
            <a:endParaRPr dirty="0" lang="en-CA">
              <a:uFillTx/>
            </a:endParaRPr>
          </a:p>
          <a:p>
            <a:endParaRPr dirty="0" lang="en-CA">
              <a:uFillTx/>
            </a:endParaRPr>
          </a:p>
        </p:txBody>
      </p: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traight Connector 4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857224" y="2571744"/>
            <a:ext cx="133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traight Connector 5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643174" y="2571744"/>
            <a:ext cx="342902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Straight Connector 7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66810" y="2071678"/>
            <a:ext cx="2448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15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231230"/>
            <a:ext cx="8229600" cy="11430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556792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lvl="0"/>
            <a:r>
              <a:rPr dirty="0" lang="en-US">
                <a:uFillTx/>
              </a:rPr>
              <a:t>Dear </a:t>
            </a:r>
            <a:r>
              <a:rPr dirty="0" lang="en-US">
                <a:solidFill>
                  <a:srgbClr val="BF1E2E"/>
                </a:solidFill>
                <a:uFillTx/>
              </a:rPr>
              <a:t>online account</a:t>
            </a:r>
            <a:r>
              <a:rPr dirty="0" lang="en-US">
                <a:uFillTx/>
              </a:rPr>
              <a:t> holder: Access to your </a:t>
            </a:r>
            <a:r>
              <a:rPr dirty="0" lang="en-US">
                <a:solidFill>
                  <a:srgbClr val="BF1E2E"/>
                </a:solidFill>
                <a:uFillTx/>
              </a:rPr>
              <a:t>account</a:t>
            </a:r>
            <a:r>
              <a:rPr dirty="0" lang="en-US">
                <a:uFillTx/>
              </a:rPr>
              <a:t> is </a:t>
            </a:r>
            <a:r>
              <a:rPr dirty="0" lang="en-US">
                <a:solidFill>
                  <a:srgbClr val="BF1E2E"/>
                </a:solidFill>
                <a:uFillTx/>
              </a:rPr>
              <a:t>currently unavailable</a:t>
            </a:r>
            <a:r>
              <a:rPr dirty="0" lang="en-US">
                <a:uFillTx/>
              </a:rPr>
              <a:t> ...</a:t>
            </a:r>
            <a:endParaRPr dirty="0" lang="en-CA">
              <a:uFillTx/>
            </a:endParaRPr>
          </a:p>
          <a:p>
            <a:endParaRPr dirty="0"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16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build="p" grpId="0" spid="4"/>
    </p:bldLst>
  </p:timing>
</p:sld>
</file>

<file path=ppt/slides/slide17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628800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lvl="0"/>
            <a:r>
              <a:rPr dirty="0" lang="en-US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Important service </a:t>
            </a:r>
            <a:r>
              <a:rPr dirty="0" lang="en-US">
                <a:solidFill>
                  <a:schemeClr val="bg1"/>
                </a:solidFill>
                <a:uFillTx/>
              </a:rPr>
              <a:t>announcement</a:t>
            </a:r>
            <a:r>
              <a:rPr dirty="0" lang="en-US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 from ... You have 1 </a:t>
            </a:r>
            <a:r>
              <a:rPr dirty="0" lang="en-US">
                <a:solidFill>
                  <a:schemeClr val="bg1"/>
                </a:solidFill>
                <a:uFillTx/>
              </a:rPr>
              <a:t>unread security message</a:t>
            </a:r>
            <a:r>
              <a:rPr dirty="0" lang="en-US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! </a:t>
            </a:r>
          </a:p>
        </p:txBody>
      </p: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traight Connector 5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071670" y="2571744"/>
            <a:ext cx="407196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Straight Connector 7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929058" y="2071678"/>
            <a:ext cx="2428892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17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260648"/>
            <a:ext cx="8229600" cy="11430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586210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lvl="0"/>
            <a:r>
              <a:rPr dirty="0" lang="en-US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Important service </a:t>
            </a:r>
            <a:r>
              <a:rPr dirty="0" lang="en-US">
                <a:solidFill>
                  <a:srgbClr val="BF1E2E"/>
                </a:solidFill>
                <a:uFillTx/>
              </a:rPr>
              <a:t>announcement</a:t>
            </a:r>
            <a:r>
              <a:rPr dirty="0" lang="en-US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 from ... You have 1 </a:t>
            </a:r>
            <a:r>
              <a:rPr dirty="0" lang="en-US">
                <a:solidFill>
                  <a:srgbClr val="BF1E2E"/>
                </a:solidFill>
                <a:uFillTx/>
              </a:rPr>
              <a:t>unread security message</a:t>
            </a:r>
            <a:r>
              <a:rPr dirty="0" lang="en-US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! 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18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build="p" grpId="0" spid="4"/>
    </p:bldLst>
  </p:timing>
</p:sld>
</file>

<file path=ppt/slides/slide19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556792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dirty="0" lang="en-US">
                <a:uFillTx/>
              </a:rPr>
              <a:t>We </a:t>
            </a:r>
            <a:r>
              <a:rPr dirty="0" lang="en-US">
                <a:solidFill>
                  <a:schemeClr val="bg1"/>
                </a:solidFill>
                <a:uFillTx/>
              </a:rPr>
              <a:t>regret</a:t>
            </a:r>
            <a:r>
              <a:rPr dirty="0" lang="en-US">
                <a:uFillTx/>
              </a:rPr>
              <a:t> to inform you that we had to </a:t>
            </a:r>
            <a:r>
              <a:rPr dirty="0" lang="en-US">
                <a:solidFill>
                  <a:schemeClr val="bg1"/>
                </a:solidFill>
                <a:uFillTx/>
              </a:rPr>
              <a:t>lock</a:t>
            </a:r>
            <a:r>
              <a:rPr dirty="0" lang="en-US">
                <a:uFillTx/>
              </a:rPr>
              <a:t> your </a:t>
            </a:r>
            <a:r>
              <a:rPr dirty="0" lang="en-US">
                <a:solidFill>
                  <a:schemeClr val="bg1"/>
                </a:solidFill>
                <a:uFillTx/>
              </a:rPr>
              <a:t>bank account access</a:t>
            </a:r>
            <a:r>
              <a:rPr dirty="0" lang="en-US">
                <a:uFillTx/>
              </a:rPr>
              <a:t>. </a:t>
            </a:r>
            <a:r>
              <a:rPr dirty="0" lang="en-US">
                <a:solidFill>
                  <a:schemeClr val="bg1"/>
                </a:solidFill>
                <a:uFillTx/>
              </a:rPr>
              <a:t>Call</a:t>
            </a:r>
            <a:r>
              <a:rPr dirty="0" lang="en-US">
                <a:uFillTx/>
              </a:rPr>
              <a:t> (telephone number) to </a:t>
            </a:r>
            <a:r>
              <a:rPr dirty="0" lang="en-US">
                <a:solidFill>
                  <a:schemeClr val="bg1"/>
                </a:solidFill>
                <a:uFillTx/>
              </a:rPr>
              <a:t>restore</a:t>
            </a:r>
            <a:r>
              <a:rPr dirty="0" lang="en-US">
                <a:uFillTx/>
              </a:rPr>
              <a:t> your </a:t>
            </a:r>
            <a:r>
              <a:rPr dirty="0" lang="en-US">
                <a:solidFill>
                  <a:schemeClr val="bg1"/>
                </a:solidFill>
                <a:uFillTx/>
              </a:rPr>
              <a:t>bank</a:t>
            </a:r>
            <a:r>
              <a:rPr dirty="0" lang="en-US">
                <a:uFillTx/>
              </a:rPr>
              <a:t> account.</a:t>
            </a:r>
            <a:endParaRPr dirty="0" lang="en-CA">
              <a:uFillTx/>
            </a:endParaRPr>
          </a:p>
        </p:txBody>
      </p: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traight Connector 4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785918" y="2571744"/>
            <a:ext cx="3286148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traight Connector 6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528298" y="2071678"/>
            <a:ext cx="97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" name="Straight Connector 8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459900" y="2071678"/>
            <a:ext cx="75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" name="Straight Connector 9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286380" y="2571744"/>
            <a:ext cx="61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" name="Straight Connector 10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994446" y="3071810"/>
            <a:ext cx="79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" name="Straight Connector 11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857488" y="3071810"/>
            <a:ext cx="1143008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19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Title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722313" y="4065091"/>
            <a:ext cx="7772400" cy="136207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r"/>
            <a:r>
              <a:rPr dirty="0" lang="en-CA">
                <a:solidFill>
                  <a:srgbClr val="BF1E2E"/>
                </a:solidFill>
                <a:uFillTx/>
                <a:latin charset="0" pitchFamily="34" typeface="Century Gothic"/>
              </a:rPr>
              <a:t>What is phishing?</a:t>
            </a: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231230"/>
            <a:ext cx="8229600" cy="11430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Catch phrases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556792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r>
              <a:rPr dirty="0" lang="en-US">
                <a:uFillTx/>
              </a:rPr>
              <a:t>We </a:t>
            </a:r>
            <a:r>
              <a:rPr dirty="0" lang="en-US">
                <a:solidFill>
                  <a:srgbClr val="BF1E2E"/>
                </a:solidFill>
                <a:uFillTx/>
              </a:rPr>
              <a:t>regret</a:t>
            </a:r>
            <a:r>
              <a:rPr dirty="0" lang="en-US">
                <a:uFillTx/>
              </a:rPr>
              <a:t> to inform you that we had to </a:t>
            </a:r>
            <a:r>
              <a:rPr dirty="0" lang="en-US">
                <a:solidFill>
                  <a:srgbClr val="BF1E2E"/>
                </a:solidFill>
                <a:uFillTx/>
              </a:rPr>
              <a:t>lock</a:t>
            </a:r>
            <a:r>
              <a:rPr dirty="0" lang="en-US">
                <a:uFillTx/>
              </a:rPr>
              <a:t> your </a:t>
            </a:r>
            <a:r>
              <a:rPr dirty="0" lang="en-US">
                <a:solidFill>
                  <a:srgbClr val="BF1E2E"/>
                </a:solidFill>
                <a:uFillTx/>
              </a:rPr>
              <a:t>bank account access</a:t>
            </a:r>
            <a:r>
              <a:rPr dirty="0" lang="en-US">
                <a:uFillTx/>
              </a:rPr>
              <a:t>. </a:t>
            </a:r>
            <a:r>
              <a:rPr dirty="0" lang="en-US">
                <a:solidFill>
                  <a:srgbClr val="BF1E2E"/>
                </a:solidFill>
                <a:uFillTx/>
              </a:rPr>
              <a:t>Call</a:t>
            </a:r>
            <a:r>
              <a:rPr dirty="0" lang="en-US">
                <a:uFillTx/>
              </a:rPr>
              <a:t> (telephone number) to </a:t>
            </a:r>
            <a:r>
              <a:rPr dirty="0" lang="en-US">
                <a:solidFill>
                  <a:srgbClr val="BF1E2E"/>
                </a:solidFill>
                <a:uFillTx/>
              </a:rPr>
              <a:t>restore</a:t>
            </a:r>
            <a:r>
              <a:rPr dirty="0" lang="en-US">
                <a:uFillTx/>
              </a:rPr>
              <a:t> your </a:t>
            </a:r>
            <a:r>
              <a:rPr dirty="0" lang="en-US">
                <a:solidFill>
                  <a:srgbClr val="BF1E2E"/>
                </a:solidFill>
                <a:uFillTx/>
              </a:rPr>
              <a:t>bank</a:t>
            </a:r>
            <a:r>
              <a:rPr dirty="0" lang="en-US">
                <a:uFillTx/>
              </a:rPr>
              <a:t> account.</a:t>
            </a:r>
            <a:endParaRPr dirty="0" lang="en-CA"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20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build="p" grpId="0" spid="5"/>
    </p:bldLst>
  </p:timing>
</p:sld>
</file>

<file path=ppt/slides/slide21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Text Placeholder 4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2708920"/>
            <a:ext cx="8229600" cy="341724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indent="0" marL="0">
              <a:buNone/>
            </a:pPr>
            <a:r>
              <a:rPr dirty="0" lang="en-US" sz="2400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Reference:</a:t>
            </a:r>
            <a:br>
              <a:rPr dirty="0" lang="en-US" sz="2400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</a:br>
            <a:r>
              <a:rPr dirty="0" lang="en-US" sz="2400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Royal Canadian Mounted Police </a:t>
            </a:r>
            <a:br>
              <a:rPr dirty="0" lang="en-US" sz="2400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</a:br>
            <a:r>
              <a:rPr dirty="0" lang="en-US" sz="2400">
                <a:solidFill>
                  <a:schemeClr val="tx1">
                    <a:lumMod val="65000"/>
                    <a:lumOff val="35000"/>
                  </a:schemeClr>
                </a:solidFill>
                <a:uFillTx/>
                <a:hlinkClick r:id="rId2"/>
              </a:rPr>
              <a:t>www.rcmp-grc.gc.ca/scams-fraudes/phishing-eng.htm</a:t>
            </a:r>
            <a:endParaRPr dirty="0" lang="en-CA" sz="2400">
              <a:solidFill>
                <a:schemeClr val="tx1">
                  <a:lumMod val="65000"/>
                  <a:lumOff val="35000"/>
                </a:schemeClr>
              </a:solidFill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3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600200"/>
            <a:ext cx="8229600" cy="4525963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 defTabSz="914400" eaLnBrk="1" fontAlgn="auto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charset="0" pitchFamily="34" typeface="Arial"/>
              <a:buChar char="•"/>
              <a:defRPr>
                <a:uFillTx/>
              </a:defRPr>
            </a:pP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Phishing is a general term for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</a:rPr>
              <a:t>emails, text messages and websites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effectLst/>
                <a:uFillTx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fabricated and sent by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effectLst/>
                <a:uFillTx/>
              </a:rPr>
              <a:t>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</a:rPr>
              <a:t>criminals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effectLst/>
                <a:uFillTx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and designed to look like they come from well-known and trusted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effectLst/>
                <a:uFillTx/>
              </a:rPr>
              <a:t>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</a:rPr>
              <a:t>businesses, financial institutions and government agencies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bg1"/>
                </a:solidFill>
                <a:effectLst/>
                <a:uFillTx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in an attempt to collect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effectLst/>
                <a:uFillTx/>
              </a:rPr>
              <a:t>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</a:rPr>
              <a:t>personal, financial and sensitive information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.</a:t>
            </a:r>
            <a:endParaRPr b="0" baseline="0" cap="none" dirty="0" i="0" kern="1200" kumimoji="0" lang="en-CA" noProof="0" normalizeH="0" spc="0" strike="noStrike" sz="3200" u="none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</a:endParaRPr>
          </a:p>
        </p:txBody>
      </p:sp>
      <p:grpSp>
        <p:nvGrp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7" name="Group 16"/>
  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GrpSpPr>
  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865686" y="2071678"/>
            <a:ext cx="7666754" cy="2928958"/>
            <a:chOff x="865686" y="2071678"/>
            <a:chExt cx="7666754" cy="2928958"/>
          </a:xfrm>
        </p:grpSpPr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Straight Connector 7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5796136" y="2071678"/>
              <a:ext cx="1980000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" name="Straight Connector 8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937124" y="2564904"/>
              <a:ext cx="3777752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" name="Straight Connector 10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5796136" y="3573016"/>
              <a:ext cx="179994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" name="Straight Connector 11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899592" y="3068960"/>
              <a:ext cx="1428760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4" name="Straight Connector 13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865686" y="4005064"/>
              <a:ext cx="766675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" name="Straight Connector 15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4788024" y="4509120"/>
              <a:ext cx="37444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" name="Straight Connector 17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865686" y="5000636"/>
              <a:ext cx="3490290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8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 anchor="ctr">
            <a:normAutofit/>
          </a:bodyPr>
          <a:lstStyle/>
          <a:p>
            <a:pPr algn="l"/>
            <a:r>
              <a:rPr b="0" cap="none" dirty="0" lang="en-CA">
                <a:solidFill>
                  <a:srgbClr val="BF1E2E"/>
                </a:solidFill>
                <a:uFillTx/>
                <a:latin charset="0" pitchFamily="34" typeface="Century Gothic"/>
              </a:rPr>
              <a:t>Recognize it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3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3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solidFill>
                  <a:srgbClr val="BF1E2E"/>
                </a:solidFill>
                <a:uFillTx/>
                <a:latin charset="0" pitchFamily="34" typeface="Century Gothic"/>
              </a:rPr>
              <a:t>Recognize it</a:t>
            </a:r>
            <a:endParaRPr dirty="0" lang="en-CA">
              <a:solidFill>
                <a:srgbClr val="BF1E2E"/>
              </a:solidFill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600200"/>
            <a:ext cx="8229600" cy="4525963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 defTabSz="914400" eaLnBrk="1" fontAlgn="auto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charset="0" pitchFamily="34" typeface="Arial"/>
              <a:buChar char="•"/>
              <a:defRPr>
                <a:uFillTx/>
              </a:defRPr>
            </a:pP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Phishing is a general term for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</a:rPr>
              <a:t>emails, text messages and websites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 fabricated and sent by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</a:rPr>
              <a:t>criminals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 and designed to look like they come from well-known and trusted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</a:rPr>
              <a:t>businesses, financial institutions and government agencies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 in an attempt to collect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</a:rPr>
              <a:t>personal, financial and sensitive information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</a:rPr>
              <a:t>.</a:t>
            </a:r>
            <a:endParaRPr b="0" baseline="0" cap="none" dirty="0" i="0" kern="1200" kumimoji="0" lang="en-CA" noProof="0" normalizeH="0" spc="0" strike="noStrike" sz="3200" u="none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4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grpId="0" spid="4"/>
    </p:bldLst>
  </p:timing>
</p:sld>
</file>

<file path=ppt/slides/slide5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600200"/>
            <a:ext cx="8229600" cy="4525963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defTabSz="914400" eaLnBrk="1" fontAlgn="auto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charset="0" pitchFamily="34" typeface="Arial"/>
              <a:buChar char="•"/>
              <a:defRPr>
                <a:uFillTx/>
              </a:defRPr>
            </a:pP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The content of a phishing email or text message is intended to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</a:rPr>
              <a:t>trigger a quick reaction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from you. It can use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</a:rPr>
              <a:t>upsetting or exciting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information, demand an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</a:rPr>
              <a:t>urgent response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or employ a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</a:rPr>
              <a:t>false pretense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or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rPr>
              <a:t>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</a:rPr>
              <a:t>statement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.</a:t>
            </a:r>
            <a:r>
              <a:rPr dirty="0" lang="en-US" sz="3200">
                <a:uFillTx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Phishing messages are normally not </a:t>
            </a:r>
            <a:r>
              <a:rPr b="0" baseline="0" cap="none" dirty="0" i="0" kern="1200" kumimoji="0" lang="en-US" noProof="0" normalizeH="0" spc="0" strike="noStrike" sz="3200" u="sng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</a:rPr>
              <a:t>personalized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6" name="Title 5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solidFill>
                  <a:srgbClr val="BF1E2E"/>
                </a:solidFill>
                <a:uFillTx/>
                <a:latin charset="0" pitchFamily="34" typeface="Century Gothic"/>
              </a:rPr>
              <a:t>Phishing characteristics</a:t>
            </a:r>
          </a:p>
        </p:txBody>
      </p:sp>
      <p:grpSp>
        <p:nvGrp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Group 3"/>
  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GrpSpPr>
  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857224" y="2571744"/>
            <a:ext cx="7715304" cy="2428892"/>
            <a:chOff x="857224" y="2571744"/>
            <a:chExt cx="7715304" cy="2428892"/>
          </a:xfrm>
        </p:grpSpPr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Straight Connector 7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4786314" y="2571744"/>
              <a:ext cx="378621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" name="Straight Connector 10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4357686" y="3071810"/>
              <a:ext cx="4214842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" name="Straight Connector 15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5000628" y="3571876"/>
              <a:ext cx="271464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8" name="Straight Connector 17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2500298" y="4000504"/>
              <a:ext cx="2286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" name="Straight Connector 19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5357818" y="4000504"/>
              <a:ext cx="164307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" name="Straight Connector 21"/>
  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  <p:nvPr/>
          </p:nvCxnSpPr>
  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xfrm>
              <a:off x="857224" y="5000636"/>
              <a:ext cx="2071702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5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algn="l"/>
            <a:r>
              <a:rPr dirty="0" lang="en-US">
                <a:solidFill>
                  <a:srgbClr val="BF1E2E"/>
                </a:solidFill>
                <a:uFillTx/>
                <a:latin charset="0" pitchFamily="34" typeface="Century Gothic"/>
              </a:rPr>
              <a:t>Phishing </a:t>
            </a:r>
            <a:r>
              <a:rPr dirty="0" lang="en-US">
                <a:uFillTx/>
              </a:rPr>
              <a:t>c</a:t>
            </a:r>
            <a:r>
              <a:rPr dirty="0" lang="en-US">
                <a:solidFill>
                  <a:srgbClr val="BF1E2E"/>
                </a:solidFill>
                <a:uFillTx/>
                <a:latin charset="0" pitchFamily="34" typeface="Century Gothic"/>
              </a:rPr>
              <a:t>haracteristics</a:t>
            </a:r>
            <a:endParaRPr dirty="0" lang="en-CA">
              <a:solidFill>
                <a:srgbClr val="BF1E2E"/>
              </a:solidFill>
              <a:uFillTx/>
              <a:latin charset="0" pitchFamily="34" typeface="Century Gothic"/>
            </a:endParaRP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txBox="1">
            <a:spLocks/>
          </p:cNvSpPr>
          <p:nvPr/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57200" y="1600200"/>
            <a:ext cx="8229600" cy="4525963"/>
          </a:xfrm>
          <a:prstGeom prst="rect">
            <a:avLst/>
          </a:prstGeo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defTabSz="914400" eaLnBrk="1" fontAlgn="auto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charset="0" pitchFamily="34" typeface="Arial"/>
              <a:buChar char="•"/>
              <a:defRPr>
                <a:uFillTx/>
              </a:defRPr>
            </a:pP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The content of a phishing email or text message is intended to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  <a:latin typeface="+mn-lt"/>
                <a:ea typeface="+mn-ea"/>
                <a:cs typeface="+mn-cs"/>
              </a:rPr>
              <a:t>trigger a quick reaction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 from you. It can use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  <a:latin typeface="+mn-lt"/>
                <a:ea typeface="+mn-ea"/>
                <a:cs typeface="+mn-cs"/>
              </a:rPr>
              <a:t>upsetting or exciting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 information, demand an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  <a:latin typeface="+mn-lt"/>
                <a:ea typeface="+mn-ea"/>
                <a:cs typeface="+mn-cs"/>
              </a:rPr>
              <a:t>urgent response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 or employ a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  <a:latin typeface="+mn-lt"/>
                <a:ea typeface="+mn-ea"/>
                <a:cs typeface="+mn-cs"/>
              </a:rPr>
              <a:t>false </a:t>
            </a:r>
            <a:r>
              <a:rPr b="0" baseline="0" cap="none" dirty="0" err="1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  <a:latin typeface="+mn-lt"/>
                <a:ea typeface="+mn-ea"/>
                <a:cs typeface="+mn-cs"/>
              </a:rPr>
              <a:t>pretence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 or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  <a:latin typeface="+mn-lt"/>
                <a:ea typeface="+mn-ea"/>
                <a:cs typeface="+mn-cs"/>
              </a:rPr>
              <a:t>statement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.</a:t>
            </a:r>
            <a:r>
              <a:rPr dirty="0" lang="en-US" sz="3200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 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Phishing messages are normally not </a:t>
            </a:r>
            <a:r>
              <a:rPr b="0" baseline="0" cap="none" dirty="0" i="0" kern="1200" kumimoji="0" lang="en-US" noProof="0" normalizeH="0" spc="0" strike="noStrike" sz="3200">
                <a:ln>
                  <a:noFill/>
                </a:ln>
                <a:solidFill>
                  <a:srgbClr val="BF1E2E"/>
                </a:solidFill>
                <a:effectLst/>
                <a:uFillTx/>
                <a:latin typeface="+mn-lt"/>
                <a:ea typeface="+mn-ea"/>
                <a:cs typeface="+mn-cs"/>
              </a:rPr>
              <a:t>personalized</a:t>
            </a:r>
            <a:r>
              <a:rPr b="0" baseline="0" cap="none" dirty="0" i="0" kern="1200" kumimoji="0" lang="en-US" noProof="0" normalizeH="0" spc="0" strike="noStrike" sz="3200" u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6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grpId="0" spid="9"/>
    </p:bldLst>
  </p:timing>
</p:sld>
</file>

<file path=ppt/slides/slide7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algn="l"/>
            <a:r>
              <a:rPr dirty="0" lang="en-CA" sz="4000">
                <a:solidFill>
                  <a:srgbClr val="BF1E2E"/>
                </a:solidFill>
                <a:uFillTx/>
                <a:latin charset="0" pitchFamily="34" typeface="Century Gothic"/>
              </a:rPr>
              <a:t>Phishing characteristics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6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39552" y="1628800"/>
            <a:ext cx="8207375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indent="-342900" lvl="1" marL="342900">
              <a:buFont charset="0" pitchFamily="34" typeface="Arial"/>
              <a:buChar char="•"/>
            </a:pPr>
            <a:r>
              <a:rPr dirty="0" lang="en-US" sz="3200">
                <a:uFillTx/>
              </a:rPr>
              <a:t>Typically, phishing messages will ask you to "</a:t>
            </a:r>
            <a:r>
              <a:rPr dirty="0" lang="en-US" sz="3200" u="sng">
                <a:solidFill>
                  <a:schemeClr val="bg1"/>
                </a:solidFill>
                <a:uFillTx/>
              </a:rPr>
              <a:t>update</a:t>
            </a:r>
            <a:r>
              <a:rPr dirty="0" lang="en-US" sz="3200">
                <a:uFillTx/>
              </a:rPr>
              <a:t>," "</a:t>
            </a:r>
            <a:r>
              <a:rPr dirty="0" lang="en-US" sz="3200" u="sng">
                <a:solidFill>
                  <a:schemeClr val="bg1"/>
                </a:solidFill>
                <a:uFillTx/>
              </a:rPr>
              <a:t>validate</a:t>
            </a:r>
            <a:r>
              <a:rPr dirty="0" lang="en-US" sz="3200">
                <a:uFillTx/>
              </a:rPr>
              <a:t>," or "</a:t>
            </a:r>
            <a:r>
              <a:rPr dirty="0" lang="en-US" sz="3200" u="sng">
                <a:solidFill>
                  <a:schemeClr val="bg1"/>
                </a:solidFill>
                <a:uFillTx/>
              </a:rPr>
              <a:t>confirm</a:t>
            </a:r>
            <a:r>
              <a:rPr dirty="0" lang="en-US" sz="3200">
                <a:uFillTx/>
              </a:rPr>
              <a:t>" your account information or face </a:t>
            </a:r>
            <a:r>
              <a:rPr dirty="0" lang="en-US" sz="3200" u="sng">
                <a:solidFill>
                  <a:schemeClr val="bg1"/>
                </a:solidFill>
                <a:uFillTx/>
              </a:rPr>
              <a:t>dire consequences</a:t>
            </a:r>
            <a:r>
              <a:rPr dirty="0" lang="en-US" sz="3200">
                <a:uFillTx/>
              </a:rPr>
              <a:t>.  They might even ask you to make a </a:t>
            </a:r>
            <a:r>
              <a:rPr dirty="0" lang="en-US" sz="3200" u="sng">
                <a:solidFill>
                  <a:schemeClr val="bg1"/>
                </a:solidFill>
                <a:uFillTx/>
              </a:rPr>
              <a:t>phone call</a:t>
            </a:r>
            <a:r>
              <a:rPr dirty="0" lang="en-US" sz="3200">
                <a:uFillTx/>
              </a:rPr>
              <a:t>.</a:t>
            </a:r>
          </a:p>
        </p:txBody>
      </p: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Straight Connector 3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000628" y="2571744"/>
            <a:ext cx="129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7" name="Straight Connector 6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063670" y="2571744"/>
            <a:ext cx="113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8" name="Straight Connector 7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714612" y="2571744"/>
            <a:ext cx="129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9" name="Straight Connector 8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5572132" y="3071810"/>
            <a:ext cx="642942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1" name="Straight Connector 10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910678" y="3571876"/>
            <a:ext cx="230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7" name="Straight Connector 26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143108" y="4071942"/>
            <a:ext cx="173249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2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7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4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628800"/>
            <a:ext cx="8207375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indent="-342900" lvl="1" marL="342900">
              <a:buFont charset="0" pitchFamily="34" typeface="Arial"/>
              <a:buChar char="•"/>
            </a:pPr>
            <a:r>
              <a:rPr dirty="0" lang="en-US" sz="3200">
                <a:uFillTx/>
              </a:rPr>
              <a:t>Typically, phishing messages will ask you to "</a:t>
            </a:r>
            <a:r>
              <a:rPr dirty="0" lang="en-US" sz="3200">
                <a:solidFill>
                  <a:srgbClr val="BF1E2E"/>
                </a:solidFill>
                <a:uFillTx/>
              </a:rPr>
              <a:t>update</a:t>
            </a:r>
            <a:r>
              <a:rPr dirty="0" lang="en-US" sz="3200">
                <a:uFillTx/>
              </a:rPr>
              <a:t>," "</a:t>
            </a:r>
            <a:r>
              <a:rPr dirty="0" lang="en-US" sz="3200">
                <a:solidFill>
                  <a:srgbClr val="BF1E2E"/>
                </a:solidFill>
                <a:uFillTx/>
              </a:rPr>
              <a:t>validate</a:t>
            </a:r>
            <a:r>
              <a:rPr dirty="0" lang="en-US" sz="3200">
                <a:uFillTx/>
              </a:rPr>
              <a:t>," or "</a:t>
            </a:r>
            <a:r>
              <a:rPr dirty="0" lang="en-US" sz="3200">
                <a:solidFill>
                  <a:srgbClr val="BF1E2E"/>
                </a:solidFill>
                <a:uFillTx/>
              </a:rPr>
              <a:t>confirm</a:t>
            </a:r>
            <a:r>
              <a:rPr dirty="0" lang="en-US" sz="3200">
                <a:uFillTx/>
              </a:rPr>
              <a:t>" your account information or face </a:t>
            </a:r>
            <a:r>
              <a:rPr dirty="0" lang="en-US" sz="3200">
                <a:solidFill>
                  <a:srgbClr val="BF1E2E"/>
                </a:solidFill>
                <a:uFillTx/>
              </a:rPr>
              <a:t>dire</a:t>
            </a:r>
            <a:r>
              <a:rPr dirty="0" lang="en-US" sz="3200" u="sng">
                <a:solidFill>
                  <a:schemeClr val="bg1"/>
                </a:solidFill>
                <a:uFillTx/>
              </a:rPr>
              <a:t> </a:t>
            </a:r>
            <a:r>
              <a:rPr dirty="0" lang="en-US" sz="3200">
                <a:solidFill>
                  <a:srgbClr val="BF1E2E"/>
                </a:solidFill>
                <a:uFillTx/>
              </a:rPr>
              <a:t>consequences</a:t>
            </a:r>
            <a:r>
              <a:rPr dirty="0" lang="en-US" sz="3200">
                <a:uFillTx/>
              </a:rPr>
              <a:t>.  They might even ask you to make a </a:t>
            </a:r>
            <a:r>
              <a:rPr dirty="0" lang="en-US" sz="3200">
                <a:solidFill>
                  <a:srgbClr val="BF1E2E"/>
                </a:solidFill>
                <a:uFillTx/>
              </a:rPr>
              <a:t>phone call</a:t>
            </a:r>
            <a:r>
              <a:rPr dirty="0" lang="en-US" sz="3200">
                <a:uFillTx/>
              </a:rPr>
              <a:t>.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260648"/>
            <a:ext cx="8229600" cy="1143000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Phishing characteristics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5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8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4294967295" build="p" grpId="0" spid="4"/>
    </p:bldLst>
  </p:timing>
</p:sld>
</file>

<file path=ppt/slides/slide9.xml><?xml version="1.0" encoding="utf-8"?>
<p:sld xmlns:a="http://schemas.openxmlformats.org/drawingml/2006/main" xmlns:p="http://schemas.openxmlformats.org/presentationml/2006/main" xmlns:s="http://schemas.openxmlformats.org/officeDocument/2006/sharedTypes" xmlns:r="http://schemas.openxmlformats.org/officeDocument/2006/relationships">
  <p:cSld>
    <p:spTree>
      <p:nvGrpSpPr>
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" name=""/>
        <p:cNv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nvPr/>
      </p:nvGrpSpPr>
      <p:grp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<a:xfrm>
          <a:off x="0" y="0"/>
          <a:ext cx="0" cy="0"/>
          <a:chOff x="0" y="0"/>
          <a:chExt cx="0" cy="0"/>
        </a:xfrm>
      </p:grpSpPr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" name="Title 1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type="title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/>
            <a:r>
              <a:rPr dirty="0" lang="en-CA">
                <a:uFillTx/>
              </a:rPr>
              <a:t>Phishing characteristics</a:t>
            </a:r>
          </a:p>
        </p:txBody>
      </p: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9" name="Content Placeholder 2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4294967295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67544" y="1556792"/>
            <a:ext cx="8229600" cy="4525963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>
            <a:normAutofit/>
          </a:bodyPr>
          <a:lstStyle/>
          <a:p>
            <a:pPr indent="-342900" lvl="1" marL="342900">
              <a:buFont charset="0" pitchFamily="34" typeface="Arial"/>
              <a:buChar char="•"/>
            </a:pPr>
            <a:r>
              <a:rPr dirty="0" lang="en-US" sz="3200">
                <a:uFillTx/>
              </a:rPr>
              <a:t>Often, the message or website includes </a:t>
            </a:r>
            <a:r>
              <a:rPr dirty="0" lang="en-US" sz="3200">
                <a:solidFill>
                  <a:schemeClr val="bg1"/>
                </a:solidFill>
                <a:uFillTx/>
              </a:rPr>
              <a:t>official-looking logos </a:t>
            </a:r>
            <a:r>
              <a:rPr dirty="0" lang="en-US" sz="3200">
                <a:uFillTx/>
              </a:rPr>
              <a:t>and other identifying information taken directly from </a:t>
            </a:r>
            <a:r>
              <a:rPr dirty="0" lang="en-US" sz="3200">
                <a:solidFill>
                  <a:schemeClr val="bg1"/>
                </a:solidFill>
                <a:uFillTx/>
              </a:rPr>
              <a:t>legitimate websites</a:t>
            </a:r>
            <a:r>
              <a:rPr dirty="0" lang="en-US" sz="3200">
                <a:uFillTx/>
              </a:rPr>
              <a:t>. </a:t>
            </a:r>
            <a:r>
              <a:rPr dirty="0" lang="en-US" sz="3200">
                <a:solidFill>
                  <a:schemeClr val="bg1"/>
                </a:solidFill>
                <a:uFillTx/>
              </a:rPr>
              <a:t>Government</a:t>
            </a:r>
            <a:r>
              <a:rPr dirty="0" lang="en-US" sz="3200">
                <a:uFillTx/>
              </a:rPr>
              <a:t>,</a:t>
            </a:r>
            <a:r>
              <a:rPr dirty="0" lang="en-US" sz="3200">
                <a:solidFill>
                  <a:srgbClr val="BF1E2E"/>
                </a:solidFill>
                <a:uFillTx/>
              </a:rPr>
              <a:t> </a:t>
            </a:r>
            <a:r>
              <a:rPr dirty="0" lang="en-US" sz="3200">
                <a:solidFill>
                  <a:schemeClr val="bg1"/>
                </a:solidFill>
                <a:uFillTx/>
              </a:rPr>
              <a:t>financial institutions</a:t>
            </a:r>
            <a:r>
              <a:rPr dirty="0" lang="en-US" sz="3200">
                <a:uFillTx/>
              </a:rPr>
              <a:t> and </a:t>
            </a:r>
            <a:r>
              <a:rPr dirty="0" lang="en-US" sz="3200">
                <a:solidFill>
                  <a:schemeClr val="bg1"/>
                </a:solidFill>
                <a:uFillTx/>
              </a:rPr>
              <a:t>online payment services</a:t>
            </a:r>
            <a:r>
              <a:rPr dirty="0" lang="en-US" sz="3200">
                <a:uFillTx/>
              </a:rPr>
              <a:t> are common targets of brand spoofing.</a:t>
            </a:r>
            <a:endParaRPr dirty="0" lang="en-CA" sz="3200">
              <a:uFillTx/>
            </a:endParaRPr>
          </a:p>
        </p:txBody>
      </p: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0" name="Straight Connector 19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928662" y="2571744"/>
            <a:ext cx="334675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2" name="Straight Connector 21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6154466" y="3071810"/>
            <a:ext cx="165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4" name="Straight Connector 23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928662" y="3571876"/>
            <a:ext cx="140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6" name="Straight Connector 25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2571736" y="3571876"/>
            <a:ext cx="201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8" name="Straight Connector 27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4786314" y="3571876"/>
            <a:ext cx="334675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29" name="Straight Connector 28"/>
          <p:cNvCxn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/>
          <p:nvPr/>
        </p:nvCxn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1612132" y="4071942"/>
            <a:ext cx="3960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 id="10" name="Slide Number Placeholder 3"/>
          <p:cNv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  <a:spLocks noGrp="1"/>
          </p:cNvSpPr>
          <p:nvPr>
            <p:ph idx="12" sz="quarter" type="sldNum"/>
          </p:nvPr>
        </p:nvSpPr>
        <p:spP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xfrm>
            <a:off x="323528" y="6381328"/>
            <a:ext cx="2133600" cy="365125"/>
          </a:xfrm>
        </p:spPr>
        <p:txBody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      <a:bodyPr/>
          <a:lstStyle/>
          <a:p>
            <a:pPr algn="l">
              <a:defRPr>
                <a:uFillTx/>
              </a:defRPr>
            </a:pPr>
            <a:fld id="{E88932EC-081B-45E8-BCA8-7865D8DBD34F}" type="slidenum">
              <a:rPr lang="en-CA">
                <a:uFillTx/>
              </a:rPr>
              <a:pPr algn="l">
                <a:defRPr>
                  <a:uFillTx/>
                </a:defRPr>
              </a:pPr>
              <a:t>9</a:t>
            </a:fld>
            <a:endParaRPr dirty="0" lang="en-CA">
              <a:uFillTx/>
            </a:endParaRPr>
          </a:p>
        </p:txBody>
      </p:sp>
    </p:spTree>
  </p:cSld>
  <p:clrMapOvr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dgm="http://schemas.openxmlformats.org/drawingml/2006/diagram" xmlns:wpc="http://schemas.microsoft.com/office/word/2010/wordprocessingCanvas">
    <a:masterClrMapping/>
  </p:clrMapOvr>
</p:sld>
</file>

<file path=ppt/theme/theme1.xml><?xml version="1.0" encoding="utf-8"?>
<a:theme xmlns:a="http://schemas.openxmlformats.org/drawingml/2006/main"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p="http://schemas.openxmlformats.org/presentationml/2006/main" xmlns:s="http://schemas.openxmlformats.org/officeDocument/2006/sharedTypes" xmlns:r="http://schemas.openxmlformats.org/officeDocument/2006/relationships" xmlns:dgm="http://schemas.openxmlformats.org/drawingml/2006/diagram" xmlns:wpc="http://schemas.microsoft.com/office/word/2010/wordprocessingCanvas" name="Office Theme">
  <a:themeElements>
    <a:clrScheme name="Custom 1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62626"/>
      </a:hlink>
      <a:folHlink>
        <a:srgbClr val="26262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xmlns:c="http://schemas.openxmlformats.org/drawingml/2006/chart" xmlns:wpg="http://schemas.microsoft.com/office/word/2010/wordprocessingGroup" xmlns:pic="http://schemas.openxmlformats.org/drawingml/2006/picture" xmlns:wps="http://schemas.microsoft.com/office/word/2010/wordprocessingShape" xmlns:p="http://schemas.openxmlformats.org/presentationml/2006/main" xmlns:s="http://schemas.openxmlformats.org/officeDocument/2006/sharedTypes" xmlns:r="http://schemas.openxmlformats.org/officeDocument/2006/relationships" xmlns:dgm="http://schemas.openxmlformats.org/drawingml/2006/diagram" xmlns:wpc="http://schemas.microsoft.com/office/word/2010/wordprocessingCanva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559</Words>
  <Application>Microsoft Office PowerPoint</Application>
  <PresentationFormat>On-screen Show (4:3)</PresentationFormat>
  <Paragraphs>58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Century Gothic</vt:lpstr>
      <vt:lpstr>Office Theme</vt:lpstr>
      <vt:lpstr>PowerPoint Presentation</vt:lpstr>
      <vt:lpstr>What is phishing?</vt:lpstr>
      <vt:lpstr>Recognize it</vt:lpstr>
      <vt:lpstr>Recognize it</vt:lpstr>
      <vt:lpstr>Phishing characteristics</vt:lpstr>
      <vt:lpstr>Phishing characteristics</vt:lpstr>
      <vt:lpstr>Phishing characteristics</vt:lpstr>
      <vt:lpstr>Phishing characteristics</vt:lpstr>
      <vt:lpstr>Phishing characteristics</vt:lpstr>
      <vt:lpstr>Phishing characteristics</vt:lpstr>
      <vt:lpstr>Catch phrases</vt:lpstr>
      <vt:lpstr>Catch phrases</vt:lpstr>
      <vt:lpstr>Catch phrases</vt:lpstr>
      <vt:lpstr>Catch phrases</vt:lpstr>
      <vt:lpstr>Catch phrases</vt:lpstr>
      <vt:lpstr>Catch phrases</vt:lpstr>
      <vt:lpstr>Catch phrases</vt:lpstr>
      <vt:lpstr>Catch phrases</vt:lpstr>
      <vt:lpstr>Catch phrases</vt:lpstr>
      <vt:lpstr>Catch phrases</vt:lpstr>
      <vt:lpstr>PowerPoint Presentation</vt:lpstr>
    </vt:vector>
  </TitlesOfParts>
  <Company>Bank of Canada - Banque du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Crime PowerPoint 1, Lesson 2-2</dc:title>
  <dc:subject>Identity Crime PowerPoint 1, Lesson 2-2</dc:subject>
  <dc:creator>Bank of Canada</dc:creator>
  <cp:lastModifiedBy>Wipf, Jacob (Arden)</cp:lastModifiedBy>
  <cp:revision>46</cp:revision>
  <dcterms:created xsi:type="dcterms:W3CDTF">2012-05-31T18:39:40Z</dcterms:created>
  <dcterms:modified xsi:type="dcterms:W3CDTF">2019-07-18T16:37:47Z</dcterms:modified>
</cp:coreProperties>
</file>