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8/12/2020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andstad.ca/job-seeker/explore-sectors/finance-and-accountin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deed.com/career-advice/finding-a-job/how-to-find-the-best-jobs-for-you" TargetMode="External"/><Relationship Id="rId2" Type="http://schemas.openxmlformats.org/officeDocument/2006/relationships/hyperlink" Target="https://www.indeed.com/career-advice/finding-a-job/the-essential-job-search-guid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ndeed.com/career-advice/finding-a-job/3-habits-that-could-increase-your-chances-of-getting-the-job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playbuzz.com/studymyway10/what-path-in-finance-is-should-i-choos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www.youtube.com/watch?v=n-Vk6izJ3O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balancecareers.com/top-jobs-for-finance-majors-206404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deed.com/career-advice/finding-a-job/highest-paying-finance-jobs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357706"/>
            <a:ext cx="10572000" cy="1855757"/>
          </a:xfrm>
        </p:spPr>
        <p:txBody>
          <a:bodyPr/>
          <a:lstStyle/>
          <a:p>
            <a:pPr algn="ctr"/>
            <a:r>
              <a:rPr lang="en-US" dirty="0" smtClean="0"/>
              <a:t>CAREER OPPORTUNITIES IN THE FINANCE INDUSTRY</a:t>
            </a:r>
            <a:endParaRPr lang="en-US" dirty="0"/>
          </a:p>
        </p:txBody>
      </p:sp>
      <p:pic>
        <p:nvPicPr>
          <p:cNvPr id="4" name="Picture 3" descr="Your Blog - Willies Blo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150" y="5017156"/>
            <a:ext cx="5133702" cy="168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a Finance or Accounting Job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hlinkClick r:id="rId2"/>
              </a:rPr>
              <a:t>Click here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lvl="1"/>
            <a:r>
              <a:rPr lang="en-US" dirty="0" smtClean="0"/>
              <a:t>Top Job Titles</a:t>
            </a:r>
          </a:p>
          <a:p>
            <a:pPr lvl="2"/>
            <a:r>
              <a:rPr lang="en-US" dirty="0" smtClean="0"/>
              <a:t>Accountant	</a:t>
            </a:r>
          </a:p>
          <a:p>
            <a:pPr lvl="2"/>
            <a:r>
              <a:rPr lang="en-US" dirty="0" smtClean="0"/>
              <a:t>Business or Financial Analyst</a:t>
            </a:r>
          </a:p>
          <a:p>
            <a:pPr lvl="2"/>
            <a:r>
              <a:rPr lang="en-US" dirty="0" smtClean="0"/>
              <a:t>Internal Auditor</a:t>
            </a:r>
          </a:p>
          <a:p>
            <a:pPr lvl="2"/>
            <a:r>
              <a:rPr lang="en-US" dirty="0" smtClean="0"/>
              <a:t>Accounts Receivable &amp; Accounts Payable</a:t>
            </a:r>
          </a:p>
          <a:p>
            <a:pPr lvl="2"/>
            <a:r>
              <a:rPr lang="en-US" dirty="0" smtClean="0"/>
              <a:t>Payroll Specialist</a:t>
            </a:r>
          </a:p>
          <a:p>
            <a:pPr lvl="2"/>
            <a:r>
              <a:rPr lang="en-US" dirty="0" smtClean="0"/>
              <a:t>Bookkeeper</a:t>
            </a:r>
          </a:p>
        </p:txBody>
      </p:sp>
    </p:spTree>
    <p:extLst>
      <p:ext uri="{BB962C8B-B14F-4D97-AF65-F5344CB8AC3E}">
        <p14:creationId xmlns:p14="http://schemas.microsoft.com/office/powerpoint/2010/main" val="3409959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Articles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The Essential Job Search Guide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hlinkClick r:id="rId3"/>
              </a:rPr>
              <a:t>How to Find the Best Jobs for You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hlinkClick r:id="rId4"/>
              </a:rPr>
              <a:t>3 Habits That Could Increase Your Chances of Getting the Job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308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inance Careers– The Best List of Finance Careers in 202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8673" y="101123"/>
            <a:ext cx="7876903" cy="653818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23" y="2795452"/>
            <a:ext cx="3801291" cy="235131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658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551691"/>
            <a:ext cx="10571998" cy="970450"/>
          </a:xfrm>
        </p:spPr>
        <p:txBody>
          <a:bodyPr/>
          <a:lstStyle/>
          <a:p>
            <a:pPr algn="ctr"/>
            <a:r>
              <a:rPr lang="en-US" dirty="0" smtClean="0"/>
              <a:t>Career Options for a Financial Career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69" y="2449599"/>
            <a:ext cx="5485806" cy="2880048"/>
          </a:xfrm>
        </p:spPr>
      </p:pic>
      <p:sp>
        <p:nvSpPr>
          <p:cNvPr id="7" name="TextBox 6"/>
          <p:cNvSpPr txBox="1"/>
          <p:nvPr/>
        </p:nvSpPr>
        <p:spPr>
          <a:xfrm>
            <a:off x="6270171" y="2056686"/>
            <a:ext cx="572153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The </a:t>
            </a:r>
            <a:r>
              <a:rPr lang="en-US" sz="2400" b="1" dirty="0" smtClean="0">
                <a:solidFill>
                  <a:srgbClr val="FFFF00"/>
                </a:solidFill>
              </a:rPr>
              <a:t>financial</a:t>
            </a:r>
            <a:r>
              <a:rPr lang="en-US" sz="2400" dirty="0" smtClean="0">
                <a:solidFill>
                  <a:srgbClr val="FFFF00"/>
                </a:solidFill>
              </a:rPr>
              <a:t> sector in </a:t>
            </a:r>
            <a:r>
              <a:rPr lang="en-US" sz="2400" b="1" dirty="0" smtClean="0">
                <a:solidFill>
                  <a:srgbClr val="FFFF00"/>
                </a:solidFill>
              </a:rPr>
              <a:t>Canada is one of growth.  </a:t>
            </a:r>
          </a:p>
          <a:p>
            <a:endParaRPr lang="en-US" sz="2000" b="1" dirty="0"/>
          </a:p>
          <a:p>
            <a:r>
              <a:rPr lang="en-US" sz="2000" b="1" dirty="0" smtClean="0"/>
              <a:t>There are many options in the Finance Industry for a career such as:</a:t>
            </a:r>
          </a:p>
          <a:p>
            <a:r>
              <a:rPr lang="en-US" sz="2000" b="1" dirty="0" smtClean="0"/>
              <a:t>Accountant, </a:t>
            </a:r>
          </a:p>
          <a:p>
            <a:r>
              <a:rPr lang="en-US" sz="2000" b="1" dirty="0" smtClean="0"/>
              <a:t>Actuary, </a:t>
            </a:r>
          </a:p>
          <a:p>
            <a:r>
              <a:rPr lang="en-US" sz="2000" b="1" dirty="0" smtClean="0"/>
              <a:t>Statistician, </a:t>
            </a:r>
          </a:p>
          <a:p>
            <a:r>
              <a:rPr lang="en-US" sz="2000" b="1" dirty="0" smtClean="0"/>
              <a:t>Trader, </a:t>
            </a:r>
          </a:p>
          <a:p>
            <a:r>
              <a:rPr lang="en-US" sz="2000" b="1" dirty="0" smtClean="0"/>
              <a:t>Investment Banker, </a:t>
            </a:r>
          </a:p>
          <a:p>
            <a:r>
              <a:rPr lang="en-US" sz="2000" b="1" dirty="0" smtClean="0"/>
              <a:t>Stockbroker,</a:t>
            </a:r>
          </a:p>
          <a:p>
            <a:r>
              <a:rPr lang="en-US" sz="2000" b="1" dirty="0" smtClean="0"/>
              <a:t>Auditor, </a:t>
            </a:r>
          </a:p>
          <a:p>
            <a:r>
              <a:rPr lang="en-US" sz="2000" b="1" dirty="0" smtClean="0"/>
              <a:t>Economist or Financial Advisor</a:t>
            </a:r>
          </a:p>
          <a:p>
            <a:r>
              <a:rPr lang="en-US" sz="2000" b="1" dirty="0" smtClean="0"/>
              <a:t>to name a few and the list goes on and on!</a:t>
            </a:r>
          </a:p>
          <a:p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61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59" y="235132"/>
            <a:ext cx="11612880" cy="1326198"/>
          </a:xfrm>
        </p:spPr>
        <p:txBody>
          <a:bodyPr/>
          <a:lstStyle/>
          <a:p>
            <a:pPr algn="ctr"/>
            <a:r>
              <a:rPr lang="en-US" dirty="0" smtClean="0"/>
              <a:t>What Specific Career in Finance Should I Choose?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629" y="2261474"/>
            <a:ext cx="7067005" cy="4883909"/>
          </a:xfrm>
        </p:spPr>
        <p:txBody>
          <a:bodyPr/>
          <a:lstStyle/>
          <a:p>
            <a:r>
              <a:rPr lang="en-US" sz="2400" dirty="0"/>
              <a:t>A career in finance seems to be right up your alley! Now onto choosing a specific career from the many options within this field</a:t>
            </a:r>
            <a:r>
              <a:rPr lang="en-US" sz="2400" dirty="0" smtClean="0"/>
              <a:t>!</a:t>
            </a:r>
          </a:p>
          <a:p>
            <a:r>
              <a:rPr lang="en-US" sz="2400" dirty="0" smtClean="0"/>
              <a:t>Finance is extremely </a:t>
            </a:r>
            <a:r>
              <a:rPr lang="en-US" sz="2400" b="1" u="sng" dirty="0" smtClean="0">
                <a:solidFill>
                  <a:srgbClr val="00B0F0"/>
                </a:solidFill>
              </a:rPr>
              <a:t>BROAD</a:t>
            </a:r>
            <a:r>
              <a:rPr lang="en-US" sz="2400" dirty="0" smtClean="0"/>
              <a:t> with many options!</a:t>
            </a:r>
          </a:p>
          <a:p>
            <a:r>
              <a:rPr lang="en-US" sz="2400" dirty="0" smtClean="0">
                <a:hlinkClick r:id="rId2"/>
              </a:rPr>
              <a:t>https</a:t>
            </a:r>
            <a:r>
              <a:rPr lang="en-US" sz="2400" dirty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www.playbuzz.com/studymyway10/what-path-in-finance-is-should-i-choose</a:t>
            </a:r>
            <a:endParaRPr lang="en-US" sz="2400" dirty="0" smtClean="0"/>
          </a:p>
          <a:p>
            <a:pPr lvl="1"/>
            <a:r>
              <a:rPr lang="en-US" sz="2000" dirty="0" smtClean="0"/>
              <a:t>Go to website above and Click on </a:t>
            </a:r>
            <a:r>
              <a:rPr lang="en-US" sz="2000" b="1" u="sng" dirty="0" smtClean="0">
                <a:solidFill>
                  <a:srgbClr val="FFFF00"/>
                </a:solidFill>
              </a:rPr>
              <a:t>Let’s Start</a:t>
            </a:r>
          </a:p>
          <a:p>
            <a:r>
              <a:rPr lang="en-US" sz="2200" b="1" u="sng" dirty="0" smtClean="0">
                <a:solidFill>
                  <a:srgbClr val="FFFF00"/>
                </a:solidFill>
              </a:rPr>
              <a:t>Submit</a:t>
            </a:r>
            <a:r>
              <a:rPr lang="en-US" sz="2200" dirty="0" smtClean="0"/>
              <a:t> a screen shot of your result to your instructor</a:t>
            </a:r>
            <a:endParaRPr lang="en-US" sz="22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3524" y="3128659"/>
            <a:ext cx="4453025" cy="257477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581761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09006"/>
            <a:ext cx="10571998" cy="1208632"/>
          </a:xfrm>
        </p:spPr>
        <p:txBody>
          <a:bodyPr/>
          <a:lstStyle/>
          <a:p>
            <a:r>
              <a:rPr lang="en-US" dirty="0" smtClean="0"/>
              <a:t>You should consider a career in finance if you have what it takes…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10000" y="2222287"/>
            <a:ext cx="4772191" cy="4465896"/>
          </a:xfrm>
        </p:spPr>
        <p:txBody>
          <a:bodyPr>
            <a:normAutofit/>
          </a:bodyPr>
          <a:lstStyle/>
          <a:p>
            <a:pPr>
              <a:buFont typeface="+mj-lt"/>
              <a:buAutoNum type="arabicParenR"/>
            </a:pPr>
            <a:r>
              <a:rPr lang="en-US" sz="2400" dirty="0" smtClean="0"/>
              <a:t>You have stellar communication skills</a:t>
            </a:r>
          </a:p>
          <a:p>
            <a:pPr>
              <a:buFont typeface="+mj-lt"/>
              <a:buAutoNum type="arabicParenR"/>
            </a:pPr>
            <a:r>
              <a:rPr lang="en-US" sz="2400" dirty="0" smtClean="0"/>
              <a:t>You take initiative</a:t>
            </a:r>
          </a:p>
          <a:p>
            <a:pPr>
              <a:buFont typeface="+mj-lt"/>
              <a:buAutoNum type="arabicParenR"/>
            </a:pPr>
            <a:r>
              <a:rPr lang="en-US" sz="2400" dirty="0" smtClean="0"/>
              <a:t>You’re inquisitive</a:t>
            </a:r>
          </a:p>
          <a:p>
            <a:pPr>
              <a:buFont typeface="+mj-lt"/>
              <a:buAutoNum type="arabicParenR"/>
            </a:pPr>
            <a:r>
              <a:rPr lang="en-US" sz="2400" dirty="0" smtClean="0"/>
              <a:t>You work hard</a:t>
            </a:r>
          </a:p>
          <a:p>
            <a:pPr>
              <a:buFont typeface="+mj-lt"/>
              <a:buAutoNum type="arabicParenR"/>
            </a:pPr>
            <a:r>
              <a:rPr lang="en-US" sz="2400" dirty="0" smtClean="0"/>
              <a:t>You have high emotional intelligence (EQ)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5582191" y="2636979"/>
            <a:ext cx="5799807" cy="3636511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arenR" startAt="6"/>
            </a:pPr>
            <a:r>
              <a:rPr lang="en-US" sz="2800" dirty="0" smtClean="0"/>
              <a:t>You love to learn</a:t>
            </a:r>
          </a:p>
          <a:p>
            <a:pPr>
              <a:buFont typeface="+mj-lt"/>
              <a:buAutoNum type="arabicParenR" startAt="6"/>
            </a:pPr>
            <a:r>
              <a:rPr lang="en-US" sz="2800" dirty="0" smtClean="0"/>
              <a:t>You persist</a:t>
            </a:r>
          </a:p>
          <a:p>
            <a:pPr>
              <a:buFont typeface="+mj-lt"/>
              <a:buAutoNum type="arabicParenR" startAt="6"/>
            </a:pPr>
            <a:r>
              <a:rPr lang="en-US" sz="2800" dirty="0" smtClean="0"/>
              <a:t>You’re a natural problem solver</a:t>
            </a:r>
          </a:p>
          <a:p>
            <a:pPr>
              <a:buFont typeface="+mj-lt"/>
              <a:buAutoNum type="arabicParenR" startAt="6"/>
            </a:pPr>
            <a:r>
              <a:rPr lang="en-US" sz="2800" dirty="0" smtClean="0"/>
              <a:t>You have the heart of a teacher</a:t>
            </a:r>
          </a:p>
          <a:p>
            <a:pPr marL="0" indent="0">
              <a:buFont typeface="Wingdings 2" charset="2"/>
              <a:buNone/>
            </a:pPr>
            <a:endParaRPr lang="en-US" sz="2800" dirty="0" smtClean="0"/>
          </a:p>
          <a:p>
            <a:pPr marL="0" indent="0" algn="ctr">
              <a:buFont typeface="Wingdings 2" charset="2"/>
              <a:buNone/>
            </a:pPr>
            <a:r>
              <a:rPr lang="en-US" sz="2800" b="1" dirty="0" smtClean="0"/>
              <a:t>It takes a unique variety of skills and characteristics to excel in this career.</a:t>
            </a:r>
          </a:p>
          <a:p>
            <a:pPr marL="0" indent="0" algn="ctr">
              <a:buFont typeface="Wingdings 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751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352697"/>
            <a:ext cx="10571998" cy="1221695"/>
          </a:xfrm>
        </p:spPr>
        <p:txBody>
          <a:bodyPr/>
          <a:lstStyle/>
          <a:p>
            <a:pPr algn="ctr"/>
            <a:r>
              <a:rPr lang="en-US" dirty="0" smtClean="0"/>
              <a:t>A degree in FINANCE can prepare you for the </a:t>
            </a:r>
            <a:r>
              <a:rPr lang="en-US" dirty="0" smtClean="0"/>
              <a:t>TOP</a:t>
            </a:r>
            <a:r>
              <a:rPr lang="en-US" dirty="0" smtClean="0"/>
              <a:t> </a:t>
            </a:r>
            <a:r>
              <a:rPr lang="en-US" dirty="0" smtClean="0"/>
              <a:t>10 skills employers seek: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4663" y="2210825"/>
            <a:ext cx="5355772" cy="463571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Microsoft </a:t>
            </a:r>
            <a:r>
              <a:rPr lang="en-US" sz="2400" dirty="0"/>
              <a:t>Office</a:t>
            </a:r>
          </a:p>
          <a:p>
            <a:r>
              <a:rPr lang="en-US" sz="2400" dirty="0"/>
              <a:t>Customer service</a:t>
            </a:r>
          </a:p>
          <a:p>
            <a:r>
              <a:rPr lang="en-US" sz="2400" dirty="0"/>
              <a:t>Budgeting</a:t>
            </a:r>
          </a:p>
          <a:p>
            <a:r>
              <a:rPr lang="en-US" sz="2400" dirty="0"/>
              <a:t>Financial analysis</a:t>
            </a:r>
          </a:p>
          <a:p>
            <a:r>
              <a:rPr lang="en-US" sz="2400" dirty="0"/>
              <a:t>Account reconciliation</a:t>
            </a:r>
          </a:p>
          <a:p>
            <a:pPr lvl="1"/>
            <a:endParaRPr lang="en-U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522614" y="2210824"/>
            <a:ext cx="5355772" cy="4635713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Financial reporting</a:t>
            </a:r>
          </a:p>
          <a:p>
            <a:r>
              <a:rPr lang="en-US" sz="2400" dirty="0" smtClean="0"/>
              <a:t>General ledger</a:t>
            </a:r>
          </a:p>
          <a:p>
            <a:r>
              <a:rPr lang="en-US" sz="2400" dirty="0" smtClean="0"/>
              <a:t>Sales</a:t>
            </a:r>
          </a:p>
          <a:p>
            <a:r>
              <a:rPr lang="en-US" sz="2400" dirty="0" smtClean="0"/>
              <a:t>Scheduling</a:t>
            </a:r>
          </a:p>
          <a:p>
            <a:r>
              <a:rPr lang="en-US" sz="2400" dirty="0" smtClean="0"/>
              <a:t>Data entry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1514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Finance Jobs Explained….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4968134" cy="3636511"/>
          </a:xfrm>
        </p:spPr>
        <p:txBody>
          <a:bodyPr>
            <a:normAutofit/>
          </a:bodyPr>
          <a:lstStyle/>
          <a:p>
            <a:r>
              <a:rPr lang="en-US" sz="3600" dirty="0" smtClean="0">
                <a:hlinkClick r:id="rId2"/>
              </a:rPr>
              <a:t>Click here for the video</a:t>
            </a: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  <p:pic>
        <p:nvPicPr>
          <p:cNvPr id="4" name="Picture 3" descr="How Channel Finance Can Facilitate the Supply Chain | FinSME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6846" y="2222287"/>
            <a:ext cx="5943600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989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Preparing for a career in Finance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00" y="2222286"/>
            <a:ext cx="4380305" cy="3636511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CHOOSE A MAJOR:</a:t>
            </a:r>
          </a:p>
          <a:p>
            <a:pPr lvl="1"/>
            <a:r>
              <a:rPr lang="en-US" sz="2400" dirty="0" smtClean="0"/>
              <a:t>Business</a:t>
            </a:r>
          </a:p>
          <a:p>
            <a:pPr lvl="1"/>
            <a:r>
              <a:rPr lang="en-US" sz="2400" dirty="0" smtClean="0"/>
              <a:t>Economics</a:t>
            </a:r>
          </a:p>
          <a:p>
            <a:pPr lvl="1"/>
            <a:r>
              <a:rPr lang="en-US" sz="2400" dirty="0" smtClean="0"/>
              <a:t>Finance</a:t>
            </a:r>
          </a:p>
          <a:p>
            <a:pPr lvl="1"/>
            <a:r>
              <a:rPr lang="en-US" sz="2400" dirty="0" smtClean="0"/>
              <a:t>Accounting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640393" y="2222287"/>
            <a:ext cx="4380305" cy="3636511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/>
              <a:t>BEST JOBS FOR GRADS WITH A FINANCE DEGREE</a:t>
            </a:r>
          </a:p>
          <a:p>
            <a:pPr lvl="1"/>
            <a:r>
              <a:rPr lang="en-US" sz="2200" dirty="0" smtClean="0">
                <a:hlinkClick r:id="rId2"/>
              </a:rPr>
              <a:t>Click Here</a:t>
            </a:r>
            <a:endParaRPr lang="en-US" sz="2200" dirty="0" smtClean="0"/>
          </a:p>
          <a:p>
            <a:pPr lvl="1"/>
            <a:endParaRPr lang="en-US" sz="2200" dirty="0"/>
          </a:p>
          <a:p>
            <a:pPr marL="457200" lvl="1" indent="0">
              <a:buNone/>
            </a:pPr>
            <a:endParaRPr lang="en-US" sz="2200" dirty="0" smtClean="0"/>
          </a:p>
          <a:p>
            <a:pPr marL="457200" lvl="1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3278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13 of the Highest Paying Finance Jobs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1083" y="2496299"/>
            <a:ext cx="5744534" cy="3186044"/>
          </a:xfrm>
          <a:prstGeom prst="rect">
            <a:avLst/>
          </a:prstGeom>
        </p:spPr>
      </p:pic>
      <p:sp>
        <p:nvSpPr>
          <p:cNvPr id="6" name="TextBox 5">
            <a:hlinkClick r:id="rId3"/>
          </p:cNvPr>
          <p:cNvSpPr txBox="1"/>
          <p:nvPr/>
        </p:nvSpPr>
        <p:spPr>
          <a:xfrm>
            <a:off x="6897189" y="3082834"/>
            <a:ext cx="2821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hlinkClick r:id="rId3"/>
              </a:rPr>
              <a:t>Click here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2467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3047</TotalTime>
  <Words>327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Century Gothic</vt:lpstr>
      <vt:lpstr>Wingdings 2</vt:lpstr>
      <vt:lpstr>Quotable</vt:lpstr>
      <vt:lpstr>CAREER OPPORTUNITIES IN THE FINANCE INDUSTRY</vt:lpstr>
      <vt:lpstr>PowerPoint Presentation</vt:lpstr>
      <vt:lpstr>Career Options for a Financial Career</vt:lpstr>
      <vt:lpstr>What Specific Career in Finance Should I Choose?</vt:lpstr>
      <vt:lpstr>You should consider a career in finance if you have what it takes…</vt:lpstr>
      <vt:lpstr>A degree in FINANCE can prepare you for the TOP 10 skills employers seek:</vt:lpstr>
      <vt:lpstr>Finance Jobs Explained….</vt:lpstr>
      <vt:lpstr>Preparing for a career in Finance</vt:lpstr>
      <vt:lpstr>13 of the Highest Paying Finance Jobs</vt:lpstr>
      <vt:lpstr>Find a Finance or Accounting Job</vt:lpstr>
      <vt:lpstr>Related Articles</vt:lpstr>
    </vt:vector>
  </TitlesOfParts>
  <Company>SECPSD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OPPORTUNITIES IN THE FINANCE INDUSTRY</dc:title>
  <dc:creator>Margot Arnold</dc:creator>
  <cp:lastModifiedBy>Margot Arnold</cp:lastModifiedBy>
  <cp:revision>33</cp:revision>
  <dcterms:created xsi:type="dcterms:W3CDTF">2020-08-10T22:49:00Z</dcterms:created>
  <dcterms:modified xsi:type="dcterms:W3CDTF">2020-08-13T03:10:38Z</dcterms:modified>
</cp:coreProperties>
</file>